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365" r:id="rId2"/>
    <p:sldId id="366" r:id="rId3"/>
    <p:sldId id="367" r:id="rId4"/>
    <p:sldId id="368" r:id="rId5"/>
    <p:sldId id="263" r:id="rId6"/>
    <p:sldId id="343" r:id="rId7"/>
    <p:sldId id="344" r:id="rId8"/>
    <p:sldId id="363" r:id="rId9"/>
    <p:sldId id="298" r:id="rId10"/>
    <p:sldId id="358" r:id="rId11"/>
    <p:sldId id="360" r:id="rId12"/>
    <p:sldId id="346" r:id="rId13"/>
    <p:sldId id="361" r:id="rId14"/>
    <p:sldId id="364" r:id="rId15"/>
    <p:sldId id="362" r:id="rId16"/>
    <p:sldId id="267" r:id="rId17"/>
    <p:sldId id="268" r:id="rId18"/>
    <p:sldId id="256" r:id="rId19"/>
    <p:sldId id="257" r:id="rId20"/>
    <p:sldId id="269" r:id="rId21"/>
  </p:sldIdLst>
  <p:sldSz cx="12192000" cy="6858000"/>
  <p:notesSz cx="6858000" cy="9144000"/>
  <p:embeddedFontLst>
    <p:embeddedFont>
      <p:font typeface="Roboto" panose="02000000000000000000" pitchFamily="2" charset="0"/>
      <p:regular r:id="rId23"/>
      <p:bold r:id="rId24"/>
      <p:italic r:id="rId25"/>
      <p:boldItalic r:id="rId26"/>
    </p:embeddedFont>
    <p:embeddedFont>
      <p:font typeface="Roboto Medium" panose="02000000000000000000" pitchFamily="2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hjdV3zQcmaGyB7yDiLP+rrMGto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B404C1D-05E8-4005-93F6-2B894BBF64A2}">
  <a:tblStyle styleId="{AB404C1D-05E8-4005-93F6-2B894BBF64A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 b="off" i="off"/>
      <a:tcStyle>
        <a:tcBdr/>
        <a:fill>
          <a:solidFill>
            <a:srgbClr val="E6E6E6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6E6E6"/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41" autoAdjust="0"/>
    <p:restoredTop sz="94660"/>
  </p:normalViewPr>
  <p:slideViewPr>
    <p:cSldViewPr snapToGrid="0">
      <p:cViewPr varScale="1">
        <p:scale>
          <a:sx n="58" d="100"/>
          <a:sy n="58" d="100"/>
        </p:scale>
        <p:origin x="76" y="4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Tipo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E07B3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2591-4165-A006-3CAE0C11DBC0}"/>
              </c:ext>
            </c:extLst>
          </c:dPt>
          <c:dPt>
            <c:idx val="1"/>
            <c:bubble3D val="0"/>
            <c:spPr>
              <a:solidFill>
                <a:srgbClr val="2C5F2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591-4165-A006-3CAE0C11DBC0}"/>
              </c:ext>
            </c:extLst>
          </c:dPt>
          <c:cat>
            <c:strRef>
              <c:f>Sheet1!$A$2:$A$3</c:f>
              <c:strCache>
                <c:ptCount val="2"/>
                <c:pt idx="0">
                  <c:v>Informal (56,8%)</c:v>
                </c:pt>
                <c:pt idx="1">
                  <c:v>Formal (43,2%)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56.8</c:v>
                </c:pt>
                <c:pt idx="1">
                  <c:v>43.2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591-4165-A006-3CAE0C11DB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1A1A1A"/>
              </a:solidFill>
            </a:defRPr>
          </a:pPr>
          <a:endParaRPr lang="es-ES"/>
        </a:p>
      </c:txPr>
    </c:legend>
    <c:plotVisOnly val="1"/>
    <c:dispBlanksAs val="span"/>
    <c:showDLblsOverMax val="1"/>
  </c:chart>
  <c:spPr>
    <a:solidFill>
      <a:srgbClr val="F7F5F0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Entidades</c:v>
                </c:pt>
              </c:strCache>
            </c:strRef>
          </c:tx>
          <c:spPr>
            <a:solidFill>
              <a:srgbClr val="64748B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EC2-463D-AB36-CA9A14474A1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EC2-463D-AB36-CA9A14474A13}"/>
              </c:ext>
            </c:extLst>
          </c:dPt>
          <c:dPt>
            <c:idx val="2"/>
            <c:invertIfNegative val="0"/>
            <c:bubble3D val="0"/>
            <c:spPr>
              <a:solidFill>
                <a:srgbClr val="4A8C3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BEC2-463D-AB36-CA9A14474A13}"/>
              </c:ext>
            </c:extLst>
          </c:dPt>
          <c:dPt>
            <c:idx val="3"/>
            <c:invertIfNegative val="0"/>
            <c:bubble3D val="0"/>
            <c:spPr>
              <a:solidFill>
                <a:srgbClr val="A7BEA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BEC2-463D-AB36-CA9A14474A13}"/>
              </c:ext>
            </c:extLst>
          </c:dPt>
          <c:dPt>
            <c:idx val="4"/>
            <c:invertIfNegative val="0"/>
            <c:bubble3D val="0"/>
            <c:spPr>
              <a:solidFill>
                <a:srgbClr val="E07B3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BEC2-463D-AB36-CA9A14474A13}"/>
              </c:ext>
            </c:extLst>
          </c:dPt>
          <c:dPt>
            <c:idx val="5"/>
            <c:invertIfNegative val="0"/>
            <c:bubble3D val="0"/>
            <c:spPr>
              <a:solidFill>
                <a:srgbClr val="97BC6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BEC2-463D-AB36-CA9A14474A1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BEC2-463D-AB36-CA9A14474A13}"/>
              </c:ext>
            </c:extLst>
          </c:dPt>
          <c:dPt>
            <c:idx val="7"/>
            <c:invertIfNegative val="0"/>
            <c:bubble3D val="0"/>
            <c:spPr>
              <a:solidFill>
                <a:srgbClr val="E07B3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BEC2-463D-AB36-CA9A14474A13}"/>
              </c:ext>
            </c:extLst>
          </c:dPt>
          <c:dPt>
            <c:idx val="8"/>
            <c:invertIfNegative val="0"/>
            <c:bubble3D val="0"/>
            <c:spPr>
              <a:solidFill>
                <a:srgbClr val="2C5F2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1-BEC2-463D-AB36-CA9A14474A1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64748B"/>
                    </a:solidFill>
                    <a:latin typeface="Arial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GAL</c:v>
                </c:pt>
                <c:pt idx="1">
                  <c:v>Empresa</c:v>
                </c:pt>
                <c:pt idx="2">
                  <c:v>Admón. pública</c:v>
                </c:pt>
                <c:pt idx="3">
                  <c:v>Universidad/Invest.</c:v>
                </c:pt>
                <c:pt idx="4">
                  <c:v>Coop./Asoc. consumo</c:v>
                </c:pt>
                <c:pt idx="5">
                  <c:v>Asoc./Coop. productores</c:v>
                </c:pt>
                <c:pt idx="6">
                  <c:v>Autónomo/a</c:v>
                </c:pt>
                <c:pt idx="7">
                  <c:v>ONG/Fundación</c:v>
                </c:pt>
                <c:pt idx="8">
                  <c:v>Cooperativa técnica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4.0999999999999996</c:v>
                </c:pt>
                <c:pt idx="1">
                  <c:v>2.7</c:v>
                </c:pt>
                <c:pt idx="2">
                  <c:v>6.8</c:v>
                </c:pt>
                <c:pt idx="3">
                  <c:v>6.8</c:v>
                </c:pt>
                <c:pt idx="4">
                  <c:v>8.1</c:v>
                </c:pt>
                <c:pt idx="5">
                  <c:v>8.1</c:v>
                </c:pt>
                <c:pt idx="6">
                  <c:v>9.5</c:v>
                </c:pt>
                <c:pt idx="7">
                  <c:v>12.2</c:v>
                </c:pt>
                <c:pt idx="8">
                  <c:v>18.899999999999999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EC2-463D-AB36-CA9A14474A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1A1A1A"/>
                </a:solidFill>
                <a:latin typeface="Arial"/>
              </a:defRPr>
            </a:pPr>
            <a:endParaRPr lang="es-E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5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s-E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7F5F0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Actividades</c:v>
                </c:pt>
              </c:strCache>
            </c:strRef>
          </c:tx>
          <c:spPr>
            <a:solidFill>
              <a:srgbClr val="64748B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74D-4C5E-BF1B-244332A93ED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74D-4C5E-BF1B-244332A93EDD}"/>
              </c:ext>
            </c:extLst>
          </c:dPt>
          <c:dPt>
            <c:idx val="2"/>
            <c:invertIfNegative val="0"/>
            <c:bubble3D val="0"/>
            <c:spPr>
              <a:solidFill>
                <a:srgbClr val="7DB87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74D-4C5E-BF1B-244332A93EDD}"/>
              </c:ext>
            </c:extLst>
          </c:dPt>
          <c:dPt>
            <c:idx val="3"/>
            <c:invertIfNegative val="0"/>
            <c:bubble3D val="0"/>
            <c:spPr>
              <a:solidFill>
                <a:srgbClr val="97BC6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874D-4C5E-BF1B-244332A93EDD}"/>
              </c:ext>
            </c:extLst>
          </c:dPt>
          <c:dPt>
            <c:idx val="4"/>
            <c:invertIfNegative val="0"/>
            <c:bubble3D val="0"/>
            <c:spPr>
              <a:solidFill>
                <a:srgbClr val="A7BEA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874D-4C5E-BF1B-244332A93EDD}"/>
              </c:ext>
            </c:extLst>
          </c:dPt>
          <c:dPt>
            <c:idx val="5"/>
            <c:invertIfNegative val="0"/>
            <c:bubble3D val="0"/>
            <c:spPr>
              <a:solidFill>
                <a:srgbClr val="E07B3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874D-4C5E-BF1B-244332A93EDD}"/>
              </c:ext>
            </c:extLst>
          </c:dPt>
          <c:dPt>
            <c:idx val="6"/>
            <c:invertIfNegative val="0"/>
            <c:bubble3D val="0"/>
            <c:spPr>
              <a:solidFill>
                <a:srgbClr val="4A8C3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874D-4C5E-BF1B-244332A93EDD}"/>
              </c:ext>
            </c:extLst>
          </c:dPt>
          <c:dPt>
            <c:idx val="7"/>
            <c:invertIfNegative val="0"/>
            <c:bubble3D val="0"/>
            <c:spPr>
              <a:solidFill>
                <a:srgbClr val="2C5F2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874D-4C5E-BF1B-244332A93EDD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64748B"/>
                    </a:solidFill>
                    <a:latin typeface="Arial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Digitalización</c:v>
                </c:pt>
                <c:pt idx="1">
                  <c:v>Acción institucional</c:v>
                </c:pt>
                <c:pt idx="2">
                  <c:v>Facilitación</c:v>
                </c:pt>
                <c:pt idx="3">
                  <c:v>Formación</c:v>
                </c:pt>
                <c:pt idx="4">
                  <c:v>Articulación</c:v>
                </c:pt>
                <c:pt idx="5">
                  <c:v>Asesoría directa</c:v>
                </c:pt>
                <c:pt idx="6">
                  <c:v>Networking</c:v>
                </c:pt>
                <c:pt idx="7">
                  <c:v>Sensibilización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</c:v>
                </c:pt>
                <c:pt idx="1">
                  <c:v>13</c:v>
                </c:pt>
                <c:pt idx="2">
                  <c:v>21</c:v>
                </c:pt>
                <c:pt idx="3">
                  <c:v>25</c:v>
                </c:pt>
                <c:pt idx="4">
                  <c:v>25</c:v>
                </c:pt>
                <c:pt idx="5">
                  <c:v>27</c:v>
                </c:pt>
                <c:pt idx="6">
                  <c:v>29</c:v>
                </c:pt>
                <c:pt idx="7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74D-4C5E-BF1B-244332A93E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A1A1A"/>
                </a:solidFill>
                <a:latin typeface="Arial"/>
              </a:defRPr>
            </a:pPr>
            <a:endParaRPr lang="es-E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2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s-E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7F5F0"/>
    </a:solidFill>
    <a:ln>
      <a:noFill/>
    </a:ln>
    <a:effectLst/>
  </c:sp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almeria360.com/principal-agricultura/agricultura/coag-reivindica-precios-justos-agricultor-una-venta-directa-hortalizas/" TargetMode="External"/><Relationship Id="rId1" Type="http://schemas.openxmlformats.org/officeDocument/2006/relationships/image" Target="../media/image6.jpg"/><Relationship Id="rId6" Type="http://schemas.openxmlformats.org/officeDocument/2006/relationships/hyperlink" Target="https://pxhere.com/pt/photo/652223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://suspirodelimena.com/lo-que-se-viene-en-2018-tendencias-eco-de-biocultura-madrid/" TargetMode="Externa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almeria360.com/principal-agricultura/agricultura/coag-reivindica-precios-justos-agricultor-una-venta-directa-hortalizas/" TargetMode="External"/><Relationship Id="rId1" Type="http://schemas.openxmlformats.org/officeDocument/2006/relationships/image" Target="../media/image6.jpg"/><Relationship Id="rId6" Type="http://schemas.openxmlformats.org/officeDocument/2006/relationships/hyperlink" Target="https://pxhere.com/pt/photo/652223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://suspirodelimena.com/lo-que-se-viene-en-2018-tendencias-eco-de-biocultura-madrid/" TargetMode="External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412125-7875-40DF-8F50-A446D9FB2E3E}" type="doc">
      <dgm:prSet loTypeId="urn:microsoft.com/office/officeart/2008/layout/VerticalCurvedList" loCatId="list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3AB15426-EB23-4226-8D1B-B3B4C3A17883}">
      <dgm:prSet phldrT="[Texto]" custT="1"/>
      <dgm:spPr/>
      <dgm:t>
        <a:bodyPr/>
        <a:lstStyle/>
        <a:p>
          <a:r>
            <a:rPr lang="es-ES" sz="1400" b="0" i="0" u="none" strike="noStrike" dirty="0">
              <a:effectLst/>
              <a:latin typeface="Calibri" panose="020F0502020204030204" pitchFamily="34" charset="0"/>
            </a:rPr>
            <a:t>Facilitar la transferencia de conocimientos entre asesores y otros actores del AKIS</a:t>
          </a:r>
          <a:endParaRPr lang="es-ES" sz="1400" dirty="0"/>
        </a:p>
      </dgm:t>
    </dgm:pt>
    <dgm:pt modelId="{454E6D3B-B12D-45C1-9525-11AA58C64295}" type="parTrans" cxnId="{47452CE5-6AAD-4DAD-B5D8-DBEF9EA52BC6}">
      <dgm:prSet/>
      <dgm:spPr/>
      <dgm:t>
        <a:bodyPr/>
        <a:lstStyle/>
        <a:p>
          <a:endParaRPr lang="es-ES"/>
        </a:p>
      </dgm:t>
    </dgm:pt>
    <dgm:pt modelId="{E1208679-E88F-4B58-A2FA-BD2A95CF4AE9}" type="sibTrans" cxnId="{47452CE5-6AAD-4DAD-B5D8-DBEF9EA52BC6}">
      <dgm:prSet/>
      <dgm:spPr/>
      <dgm:t>
        <a:bodyPr/>
        <a:lstStyle/>
        <a:p>
          <a:endParaRPr lang="es-ES"/>
        </a:p>
      </dgm:t>
    </dgm:pt>
    <dgm:pt modelId="{51D157E4-606D-46F7-84E7-94EECD0D03A9}">
      <dgm:prSet phldrT="[Texto]" custT="1"/>
      <dgm:spPr/>
      <dgm:t>
        <a:bodyPr/>
        <a:lstStyle/>
        <a:p>
          <a:r>
            <a:rPr lang="es-ES" sz="1400" b="0" i="0" u="none" strike="noStrike" dirty="0">
              <a:effectLst/>
              <a:latin typeface="Calibri" panose="020F0502020204030204" pitchFamily="34" charset="0"/>
            </a:rPr>
            <a:t>Fortalecer la colaboración y el intercambio de conocimientos entre los diferentes actores del Sistema de Conocimiento e Innovación Agraria (AKIS) en materia de CCC. </a:t>
          </a:r>
          <a:endParaRPr lang="es-ES" sz="1400" dirty="0"/>
        </a:p>
      </dgm:t>
    </dgm:pt>
    <dgm:pt modelId="{8E5AE8CE-FEAE-4687-BA80-35C26522C14D}" type="parTrans" cxnId="{4EA16A5E-4B76-4803-9763-BF3F295A51A1}">
      <dgm:prSet/>
      <dgm:spPr/>
      <dgm:t>
        <a:bodyPr/>
        <a:lstStyle/>
        <a:p>
          <a:endParaRPr lang="es-ES"/>
        </a:p>
      </dgm:t>
    </dgm:pt>
    <dgm:pt modelId="{B75A13BB-03E2-473F-BE6D-5A6EB5C183B4}" type="sibTrans" cxnId="{4EA16A5E-4B76-4803-9763-BF3F295A51A1}">
      <dgm:prSet/>
      <dgm:spPr/>
      <dgm:t>
        <a:bodyPr/>
        <a:lstStyle/>
        <a:p>
          <a:endParaRPr lang="es-ES"/>
        </a:p>
      </dgm:t>
    </dgm:pt>
    <dgm:pt modelId="{E5E1013E-F734-4750-86EB-41D73C2BC8D9}">
      <dgm:prSet phldrT="[Texto]" custT="1"/>
      <dgm:spPr/>
      <dgm:t>
        <a:bodyPr/>
        <a:lstStyle/>
        <a:p>
          <a:r>
            <a:rPr lang="es-ES" sz="1400" b="0" i="0" u="none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Desarrollar un </a:t>
          </a:r>
          <a:r>
            <a:rPr lang="es-ES" sz="1400" b="0" i="0" u="none" strike="noStrike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plan</a:t>
          </a:r>
          <a:r>
            <a:rPr lang="es-ES" sz="1400" b="0" i="0" u="none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estratégico para la consolidación y expansión de la red en </a:t>
          </a:r>
          <a:r>
            <a:rPr lang="es-ES" sz="1400" b="0" i="0" u="none" strike="noStrike" kern="1200">
              <a:effectLst/>
              <a:latin typeface="Calibri" panose="020F0502020204030204" pitchFamily="34" charset="0"/>
              <a:ea typeface="+mn-ea"/>
              <a:cs typeface="+mn-cs"/>
            </a:rPr>
            <a:t>colaboración</a:t>
          </a:r>
          <a:r>
            <a:rPr lang="es-ES" sz="1400" b="0" i="0" u="none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con los distintos agentes que conforman los AKIS en materia de </a:t>
          </a:r>
          <a:r>
            <a:rPr lang="es-ES" sz="1400" b="0" i="0" u="none" strike="noStrike" kern="1200">
              <a:effectLst/>
              <a:latin typeface="Calibri" panose="020F0502020204030204" pitchFamily="34" charset="0"/>
              <a:ea typeface="+mn-ea"/>
              <a:cs typeface="+mn-cs"/>
            </a:rPr>
            <a:t>CCC</a:t>
          </a:r>
          <a:endParaRPr lang="es-ES" sz="1400" b="0" i="0" u="none" strike="noStrike" kern="1200" dirty="0">
            <a:effectLst/>
            <a:latin typeface="Calibri" panose="020F0502020204030204" pitchFamily="34" charset="0"/>
            <a:ea typeface="+mn-ea"/>
            <a:cs typeface="+mn-cs"/>
          </a:endParaRPr>
        </a:p>
      </dgm:t>
    </dgm:pt>
    <dgm:pt modelId="{E1CB9D2F-EB80-47E8-B2C4-C1448E7AF0D3}" type="parTrans" cxnId="{091DE7FF-F7B5-445A-B5B8-86E6808F6C94}">
      <dgm:prSet/>
      <dgm:spPr/>
      <dgm:t>
        <a:bodyPr/>
        <a:lstStyle/>
        <a:p>
          <a:endParaRPr lang="es-ES"/>
        </a:p>
      </dgm:t>
    </dgm:pt>
    <dgm:pt modelId="{26B4505C-2D3C-4CC3-BF82-C679029C4377}" type="sibTrans" cxnId="{091DE7FF-F7B5-445A-B5B8-86E6808F6C94}">
      <dgm:prSet/>
      <dgm:spPr/>
      <dgm:t>
        <a:bodyPr/>
        <a:lstStyle/>
        <a:p>
          <a:endParaRPr lang="es-ES"/>
        </a:p>
      </dgm:t>
    </dgm:pt>
    <dgm:pt modelId="{56D3C77D-4C7B-4B60-B108-E899A77BED7C}" type="pres">
      <dgm:prSet presAssocID="{4E412125-7875-40DF-8F50-A446D9FB2E3E}" presName="Name0" presStyleCnt="0">
        <dgm:presLayoutVars>
          <dgm:chMax val="7"/>
          <dgm:chPref val="7"/>
          <dgm:dir/>
        </dgm:presLayoutVars>
      </dgm:prSet>
      <dgm:spPr/>
    </dgm:pt>
    <dgm:pt modelId="{F85870F7-17D3-4D7E-824B-74F602293D53}" type="pres">
      <dgm:prSet presAssocID="{4E412125-7875-40DF-8F50-A446D9FB2E3E}" presName="Name1" presStyleCnt="0"/>
      <dgm:spPr/>
    </dgm:pt>
    <dgm:pt modelId="{0F724671-366A-48FB-9BEA-B502CE654295}" type="pres">
      <dgm:prSet presAssocID="{4E412125-7875-40DF-8F50-A446D9FB2E3E}" presName="cycle" presStyleCnt="0"/>
      <dgm:spPr/>
    </dgm:pt>
    <dgm:pt modelId="{D8ADB0B8-496E-424A-A4CA-E020C707FC19}" type="pres">
      <dgm:prSet presAssocID="{4E412125-7875-40DF-8F50-A446D9FB2E3E}" presName="srcNode" presStyleLbl="node1" presStyleIdx="0" presStyleCnt="3"/>
      <dgm:spPr/>
    </dgm:pt>
    <dgm:pt modelId="{CB2ADCC9-C6E1-4593-82CC-12FE1157A0BC}" type="pres">
      <dgm:prSet presAssocID="{4E412125-7875-40DF-8F50-A446D9FB2E3E}" presName="conn" presStyleLbl="parChTrans1D2" presStyleIdx="0" presStyleCnt="1"/>
      <dgm:spPr/>
    </dgm:pt>
    <dgm:pt modelId="{5371D2B5-3784-447A-B6B6-F6E95A5FE0A3}" type="pres">
      <dgm:prSet presAssocID="{4E412125-7875-40DF-8F50-A446D9FB2E3E}" presName="extraNode" presStyleLbl="node1" presStyleIdx="0" presStyleCnt="3"/>
      <dgm:spPr/>
    </dgm:pt>
    <dgm:pt modelId="{B956AAE7-E537-4D6D-AFA3-5498EC829609}" type="pres">
      <dgm:prSet presAssocID="{4E412125-7875-40DF-8F50-A446D9FB2E3E}" presName="dstNode" presStyleLbl="node1" presStyleIdx="0" presStyleCnt="3"/>
      <dgm:spPr/>
    </dgm:pt>
    <dgm:pt modelId="{89149536-03DA-4A13-B3E5-7AEF7840C76E}" type="pres">
      <dgm:prSet presAssocID="{3AB15426-EB23-4226-8D1B-B3B4C3A17883}" presName="text_1" presStyleLbl="node1" presStyleIdx="0" presStyleCnt="3">
        <dgm:presLayoutVars>
          <dgm:bulletEnabled val="1"/>
        </dgm:presLayoutVars>
      </dgm:prSet>
      <dgm:spPr/>
    </dgm:pt>
    <dgm:pt modelId="{0C277881-5B50-41C2-A78A-C807CBD87CA0}" type="pres">
      <dgm:prSet presAssocID="{3AB15426-EB23-4226-8D1B-B3B4C3A17883}" presName="accent_1" presStyleCnt="0"/>
      <dgm:spPr/>
    </dgm:pt>
    <dgm:pt modelId="{A2768EF0-DE95-46C0-8753-542246D2A1F4}" type="pres">
      <dgm:prSet presAssocID="{3AB15426-EB23-4226-8D1B-B3B4C3A17883}" presName="accentRepeatNode" presStyleLbl="solidFgAcc1" presStyleIdx="0" presStyleCnt="3"/>
      <dgm:spPr/>
    </dgm:pt>
    <dgm:pt modelId="{18D6F3D1-0B8F-40A8-9ACD-8F21F681FAF1}" type="pres">
      <dgm:prSet presAssocID="{51D157E4-606D-46F7-84E7-94EECD0D03A9}" presName="text_2" presStyleLbl="node1" presStyleIdx="1" presStyleCnt="3">
        <dgm:presLayoutVars>
          <dgm:bulletEnabled val="1"/>
        </dgm:presLayoutVars>
      </dgm:prSet>
      <dgm:spPr/>
    </dgm:pt>
    <dgm:pt modelId="{852031A4-53E1-46ED-97A4-B1868704CE12}" type="pres">
      <dgm:prSet presAssocID="{51D157E4-606D-46F7-84E7-94EECD0D03A9}" presName="accent_2" presStyleCnt="0"/>
      <dgm:spPr/>
    </dgm:pt>
    <dgm:pt modelId="{51F9E4DB-822D-4F8A-A1AE-07AA75FE0896}" type="pres">
      <dgm:prSet presAssocID="{51D157E4-606D-46F7-84E7-94EECD0D03A9}" presName="accentRepeatNode" presStyleLbl="solidFgAcc1" presStyleIdx="1" presStyleCnt="3"/>
      <dgm:spPr/>
    </dgm:pt>
    <dgm:pt modelId="{448A90B2-C6DF-4F77-836B-ADF0328540CB}" type="pres">
      <dgm:prSet presAssocID="{E5E1013E-F734-4750-86EB-41D73C2BC8D9}" presName="text_3" presStyleLbl="node1" presStyleIdx="2" presStyleCnt="3">
        <dgm:presLayoutVars>
          <dgm:bulletEnabled val="1"/>
        </dgm:presLayoutVars>
      </dgm:prSet>
      <dgm:spPr/>
    </dgm:pt>
    <dgm:pt modelId="{437A36A4-6C39-4C7E-8AC5-52552C2EACC8}" type="pres">
      <dgm:prSet presAssocID="{E5E1013E-F734-4750-86EB-41D73C2BC8D9}" presName="accent_3" presStyleCnt="0"/>
      <dgm:spPr/>
    </dgm:pt>
    <dgm:pt modelId="{DCFA008B-D6F7-4B6B-9384-B735E1E7CF40}" type="pres">
      <dgm:prSet presAssocID="{E5E1013E-F734-4750-86EB-41D73C2BC8D9}" presName="accentRepeatNode" presStyleLbl="solidFgAcc1" presStyleIdx="2" presStyleCnt="3"/>
      <dgm:spPr/>
    </dgm:pt>
  </dgm:ptLst>
  <dgm:cxnLst>
    <dgm:cxn modelId="{6E94E034-D760-4079-8816-2CDA39816C53}" type="presOf" srcId="{51D157E4-606D-46F7-84E7-94EECD0D03A9}" destId="{18D6F3D1-0B8F-40A8-9ACD-8F21F681FAF1}" srcOrd="0" destOrd="0" presId="urn:microsoft.com/office/officeart/2008/layout/VerticalCurvedList"/>
    <dgm:cxn modelId="{4EA16A5E-4B76-4803-9763-BF3F295A51A1}" srcId="{4E412125-7875-40DF-8F50-A446D9FB2E3E}" destId="{51D157E4-606D-46F7-84E7-94EECD0D03A9}" srcOrd="1" destOrd="0" parTransId="{8E5AE8CE-FEAE-4687-BA80-35C26522C14D}" sibTransId="{B75A13BB-03E2-473F-BE6D-5A6EB5C183B4}"/>
    <dgm:cxn modelId="{5096CF62-2877-4246-93DF-BEA48C8A83A8}" type="presOf" srcId="{E1208679-E88F-4B58-A2FA-BD2A95CF4AE9}" destId="{CB2ADCC9-C6E1-4593-82CC-12FE1157A0BC}" srcOrd="0" destOrd="0" presId="urn:microsoft.com/office/officeart/2008/layout/VerticalCurvedList"/>
    <dgm:cxn modelId="{29EE3CA1-620A-4DE5-BA5F-DEE012473520}" type="presOf" srcId="{4E412125-7875-40DF-8F50-A446D9FB2E3E}" destId="{56D3C77D-4C7B-4B60-B108-E899A77BED7C}" srcOrd="0" destOrd="0" presId="urn:microsoft.com/office/officeart/2008/layout/VerticalCurvedList"/>
    <dgm:cxn modelId="{14AD4EE2-5275-4683-B9B8-2049A8407019}" type="presOf" srcId="{3AB15426-EB23-4226-8D1B-B3B4C3A17883}" destId="{89149536-03DA-4A13-B3E5-7AEF7840C76E}" srcOrd="0" destOrd="0" presId="urn:microsoft.com/office/officeart/2008/layout/VerticalCurvedList"/>
    <dgm:cxn modelId="{47452CE5-6AAD-4DAD-B5D8-DBEF9EA52BC6}" srcId="{4E412125-7875-40DF-8F50-A446D9FB2E3E}" destId="{3AB15426-EB23-4226-8D1B-B3B4C3A17883}" srcOrd="0" destOrd="0" parTransId="{454E6D3B-B12D-45C1-9525-11AA58C64295}" sibTransId="{E1208679-E88F-4B58-A2FA-BD2A95CF4AE9}"/>
    <dgm:cxn modelId="{88A3F5ED-0014-4226-8526-2AC0938D78B4}" type="presOf" srcId="{E5E1013E-F734-4750-86EB-41D73C2BC8D9}" destId="{448A90B2-C6DF-4F77-836B-ADF0328540CB}" srcOrd="0" destOrd="0" presId="urn:microsoft.com/office/officeart/2008/layout/VerticalCurvedList"/>
    <dgm:cxn modelId="{091DE7FF-F7B5-445A-B5B8-86E6808F6C94}" srcId="{4E412125-7875-40DF-8F50-A446D9FB2E3E}" destId="{E5E1013E-F734-4750-86EB-41D73C2BC8D9}" srcOrd="2" destOrd="0" parTransId="{E1CB9D2F-EB80-47E8-B2C4-C1448E7AF0D3}" sibTransId="{26B4505C-2D3C-4CC3-BF82-C679029C4377}"/>
    <dgm:cxn modelId="{E51EDBDA-AB87-4DFA-9B94-42B4E7B491B1}" type="presParOf" srcId="{56D3C77D-4C7B-4B60-B108-E899A77BED7C}" destId="{F85870F7-17D3-4D7E-824B-74F602293D53}" srcOrd="0" destOrd="0" presId="urn:microsoft.com/office/officeart/2008/layout/VerticalCurvedList"/>
    <dgm:cxn modelId="{806ADB23-5EDB-4D13-B490-3A0C161BC37A}" type="presParOf" srcId="{F85870F7-17D3-4D7E-824B-74F602293D53}" destId="{0F724671-366A-48FB-9BEA-B502CE654295}" srcOrd="0" destOrd="0" presId="urn:microsoft.com/office/officeart/2008/layout/VerticalCurvedList"/>
    <dgm:cxn modelId="{95E0505C-9934-49E0-AF18-3FD41181893C}" type="presParOf" srcId="{0F724671-366A-48FB-9BEA-B502CE654295}" destId="{D8ADB0B8-496E-424A-A4CA-E020C707FC19}" srcOrd="0" destOrd="0" presId="urn:microsoft.com/office/officeart/2008/layout/VerticalCurvedList"/>
    <dgm:cxn modelId="{9407A73E-2913-4276-96F0-1ACCCDC72ED1}" type="presParOf" srcId="{0F724671-366A-48FB-9BEA-B502CE654295}" destId="{CB2ADCC9-C6E1-4593-82CC-12FE1157A0BC}" srcOrd="1" destOrd="0" presId="urn:microsoft.com/office/officeart/2008/layout/VerticalCurvedList"/>
    <dgm:cxn modelId="{54FF989A-3FD3-4024-ABA3-FD1F3B8C7B04}" type="presParOf" srcId="{0F724671-366A-48FB-9BEA-B502CE654295}" destId="{5371D2B5-3784-447A-B6B6-F6E95A5FE0A3}" srcOrd="2" destOrd="0" presId="urn:microsoft.com/office/officeart/2008/layout/VerticalCurvedList"/>
    <dgm:cxn modelId="{00AF2980-B5B3-4D8F-91D2-C9C83C147FAB}" type="presParOf" srcId="{0F724671-366A-48FB-9BEA-B502CE654295}" destId="{B956AAE7-E537-4D6D-AFA3-5498EC829609}" srcOrd="3" destOrd="0" presId="urn:microsoft.com/office/officeart/2008/layout/VerticalCurvedList"/>
    <dgm:cxn modelId="{EF02E965-CAF7-49DB-A15C-78C28388B094}" type="presParOf" srcId="{F85870F7-17D3-4D7E-824B-74F602293D53}" destId="{89149536-03DA-4A13-B3E5-7AEF7840C76E}" srcOrd="1" destOrd="0" presId="urn:microsoft.com/office/officeart/2008/layout/VerticalCurvedList"/>
    <dgm:cxn modelId="{3CAF0EC1-6D06-4F8F-9497-0CC91F4E7D02}" type="presParOf" srcId="{F85870F7-17D3-4D7E-824B-74F602293D53}" destId="{0C277881-5B50-41C2-A78A-C807CBD87CA0}" srcOrd="2" destOrd="0" presId="urn:microsoft.com/office/officeart/2008/layout/VerticalCurvedList"/>
    <dgm:cxn modelId="{56CB5B55-77EB-4389-85CA-EC815A89C4D4}" type="presParOf" srcId="{0C277881-5B50-41C2-A78A-C807CBD87CA0}" destId="{A2768EF0-DE95-46C0-8753-542246D2A1F4}" srcOrd="0" destOrd="0" presId="urn:microsoft.com/office/officeart/2008/layout/VerticalCurvedList"/>
    <dgm:cxn modelId="{B7CAE40E-08D7-4D14-9A50-8D0F36E6E340}" type="presParOf" srcId="{F85870F7-17D3-4D7E-824B-74F602293D53}" destId="{18D6F3D1-0B8F-40A8-9ACD-8F21F681FAF1}" srcOrd="3" destOrd="0" presId="urn:microsoft.com/office/officeart/2008/layout/VerticalCurvedList"/>
    <dgm:cxn modelId="{0BDFA723-8ACC-448A-9549-C83A5E3C3B76}" type="presParOf" srcId="{F85870F7-17D3-4D7E-824B-74F602293D53}" destId="{852031A4-53E1-46ED-97A4-B1868704CE12}" srcOrd="4" destOrd="0" presId="urn:microsoft.com/office/officeart/2008/layout/VerticalCurvedList"/>
    <dgm:cxn modelId="{68B09876-024C-40DD-AE01-56F4D10C0E66}" type="presParOf" srcId="{852031A4-53E1-46ED-97A4-B1868704CE12}" destId="{51F9E4DB-822D-4F8A-A1AE-07AA75FE0896}" srcOrd="0" destOrd="0" presId="urn:microsoft.com/office/officeart/2008/layout/VerticalCurvedList"/>
    <dgm:cxn modelId="{02276620-A675-4BC7-818A-DDBEFBA89536}" type="presParOf" srcId="{F85870F7-17D3-4D7E-824B-74F602293D53}" destId="{448A90B2-C6DF-4F77-836B-ADF0328540CB}" srcOrd="5" destOrd="0" presId="urn:microsoft.com/office/officeart/2008/layout/VerticalCurvedList"/>
    <dgm:cxn modelId="{83EE3EE2-3D27-453C-92FA-DF6DBCDFE7A5}" type="presParOf" srcId="{F85870F7-17D3-4D7E-824B-74F602293D53}" destId="{437A36A4-6C39-4C7E-8AC5-52552C2EACC8}" srcOrd="6" destOrd="0" presId="urn:microsoft.com/office/officeart/2008/layout/VerticalCurvedList"/>
    <dgm:cxn modelId="{0561E771-31C3-461E-B5C8-57591A2762A1}" type="presParOf" srcId="{437A36A4-6C39-4C7E-8AC5-52552C2EACC8}" destId="{DCFA008B-D6F7-4B6B-9384-B735E1E7CF4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5A0839-088F-433A-AF2B-81D05B73FF3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C496F33-0DD6-4F9F-891C-A10FC02C8001}">
      <dgm:prSet/>
      <dgm:spPr>
        <a:solidFill>
          <a:srgbClr val="92D050"/>
        </a:solidFill>
      </dgm:spPr>
      <dgm:t>
        <a:bodyPr/>
        <a:lstStyle/>
        <a:p>
          <a:r>
            <a:rPr lang="es-ES" dirty="0">
              <a:latin typeface="Roboto" panose="02000000000000000000" pitchFamily="2" charset="0"/>
              <a:ea typeface="Roboto" panose="02000000000000000000" pitchFamily="2" charset="0"/>
            </a:rPr>
            <a:t>VENTA DIRECTA: la producción vende directamente a una persona o un grupo de personas.</a:t>
          </a:r>
        </a:p>
      </dgm:t>
    </dgm:pt>
    <dgm:pt modelId="{2DA21701-8680-407F-8BAC-8A179B368C7E}" type="parTrans" cxnId="{AB735D48-1535-4057-9B30-2D78B96D28D8}">
      <dgm:prSet/>
      <dgm:spPr/>
      <dgm:t>
        <a:bodyPr/>
        <a:lstStyle/>
        <a:p>
          <a:endParaRPr lang="es-E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DAD46022-2935-4B02-A046-4CB9B9D6A4BC}" type="sibTrans" cxnId="{AB735D48-1535-4057-9B30-2D78B96D28D8}">
      <dgm:prSet/>
      <dgm:spPr/>
      <dgm:t>
        <a:bodyPr/>
        <a:lstStyle/>
        <a:p>
          <a:endParaRPr lang="es-E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613F2E6E-671E-453B-9D62-C2E97D346A15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dirty="0">
              <a:latin typeface="Roboto" panose="02000000000000000000" pitchFamily="2" charset="0"/>
              <a:ea typeface="Roboto" panose="02000000000000000000" pitchFamily="2" charset="0"/>
            </a:rPr>
            <a:t>CANAL CORTO: la producción vende a un intermediario que a su vez vende a una persona o grupo de personas, independientemente de la distancia que recorre el producto.</a:t>
          </a:r>
        </a:p>
      </dgm:t>
    </dgm:pt>
    <dgm:pt modelId="{94AA2072-1CEF-4C6B-9DCC-660BD16B9290}" type="parTrans" cxnId="{EE58B5FE-BC33-4389-B5D1-6CB414706A85}">
      <dgm:prSet/>
      <dgm:spPr/>
      <dgm:t>
        <a:bodyPr/>
        <a:lstStyle/>
        <a:p>
          <a:endParaRPr lang="es-E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F2044A7F-4D55-4619-BCAF-63C7513161CA}" type="sibTrans" cxnId="{EE58B5FE-BC33-4389-B5D1-6CB414706A85}">
      <dgm:prSet/>
      <dgm:spPr/>
      <dgm:t>
        <a:bodyPr/>
        <a:lstStyle/>
        <a:p>
          <a:endParaRPr lang="es-E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88DE6B44-6C8E-4ACA-807A-701481027207}">
      <dgm:prSet/>
      <dgm:spPr>
        <a:solidFill>
          <a:srgbClr val="C00000"/>
        </a:solidFill>
      </dgm:spPr>
      <dgm:t>
        <a:bodyPr/>
        <a:lstStyle/>
        <a:p>
          <a:r>
            <a:rPr lang="es-ES" dirty="0">
              <a:latin typeface="Roboto" panose="02000000000000000000" pitchFamily="2" charset="0"/>
              <a:ea typeface="Roboto" panose="02000000000000000000" pitchFamily="2" charset="0"/>
            </a:rPr>
            <a:t>CANAL LARGO: se vende a un intermediario que a su vez vende a otro intermediario</a:t>
          </a:r>
        </a:p>
      </dgm:t>
    </dgm:pt>
    <dgm:pt modelId="{333B7B38-0C36-462C-AD5D-FFB4BEF1DFF0}" type="parTrans" cxnId="{E775CC42-0C17-44C4-98A5-22E0DEC71293}">
      <dgm:prSet/>
      <dgm:spPr/>
      <dgm:t>
        <a:bodyPr/>
        <a:lstStyle/>
        <a:p>
          <a:endParaRPr lang="es-E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387FF1DA-C71E-4799-B33B-36F8D2B8ABCC}" type="sibTrans" cxnId="{E775CC42-0C17-44C4-98A5-22E0DEC71293}">
      <dgm:prSet/>
      <dgm:spPr/>
      <dgm:t>
        <a:bodyPr/>
        <a:lstStyle/>
        <a:p>
          <a:endParaRPr lang="es-E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0EDEDC0B-FEBB-417B-A5D6-8DF96A0162F8}" type="pres">
      <dgm:prSet presAssocID="{475A0839-088F-433A-AF2B-81D05B73FF37}" presName="Name0" presStyleCnt="0">
        <dgm:presLayoutVars>
          <dgm:dir/>
          <dgm:resizeHandles val="exact"/>
        </dgm:presLayoutVars>
      </dgm:prSet>
      <dgm:spPr/>
    </dgm:pt>
    <dgm:pt modelId="{39E22501-5EC1-487D-AB11-F0A379FBCB72}" type="pres">
      <dgm:prSet presAssocID="{475A0839-088F-433A-AF2B-81D05B73FF37}" presName="fgShape" presStyleLbl="fgShp" presStyleIdx="0" presStyleCnt="1"/>
      <dgm:spPr/>
    </dgm:pt>
    <dgm:pt modelId="{37449396-7F7E-4116-AC12-59B7B2EEA5B1}" type="pres">
      <dgm:prSet presAssocID="{475A0839-088F-433A-AF2B-81D05B73FF37}" presName="linComp" presStyleCnt="0"/>
      <dgm:spPr/>
    </dgm:pt>
    <dgm:pt modelId="{2A4895A2-558E-46BA-B2A2-D98CC65B07F3}" type="pres">
      <dgm:prSet presAssocID="{4C496F33-0DD6-4F9F-891C-A10FC02C8001}" presName="compNode" presStyleCnt="0"/>
      <dgm:spPr/>
    </dgm:pt>
    <dgm:pt modelId="{B1E159A6-6E11-49BA-BB9C-FF3B7C6E066D}" type="pres">
      <dgm:prSet presAssocID="{4C496F33-0DD6-4F9F-891C-A10FC02C8001}" presName="bkgdShape" presStyleLbl="node1" presStyleIdx="0" presStyleCnt="3"/>
      <dgm:spPr/>
    </dgm:pt>
    <dgm:pt modelId="{5B2431C9-BBB2-426A-9274-CD556D92FAA1}" type="pres">
      <dgm:prSet presAssocID="{4C496F33-0DD6-4F9F-891C-A10FC02C8001}" presName="nodeTx" presStyleLbl="node1" presStyleIdx="0" presStyleCnt="3">
        <dgm:presLayoutVars>
          <dgm:bulletEnabled val="1"/>
        </dgm:presLayoutVars>
      </dgm:prSet>
      <dgm:spPr/>
    </dgm:pt>
    <dgm:pt modelId="{56FDB789-C35E-41FB-B88E-D4BAC9DE2A77}" type="pres">
      <dgm:prSet presAssocID="{4C496F33-0DD6-4F9F-891C-A10FC02C8001}" presName="invisiNode" presStyleLbl="node1" presStyleIdx="0" presStyleCnt="3"/>
      <dgm:spPr/>
    </dgm:pt>
    <dgm:pt modelId="{5DAAB42C-5B1A-40C5-A0FF-92988225F94A}" type="pres">
      <dgm:prSet presAssocID="{4C496F33-0DD6-4F9F-891C-A10FC02C8001}" presName="imagNode" presStyleLbl="fgImgPlace1" presStyleIdx="0" presStyleCnt="3" custLinFactNeighborX="8529" custLinFactNeighborY="-711"/>
      <dgm:spPr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62000" r="-62000"/>
          </a:stretch>
        </a:blipFill>
      </dgm:spPr>
    </dgm:pt>
    <dgm:pt modelId="{D17BEE7E-FF28-4097-A768-0A6C55C58C69}" type="pres">
      <dgm:prSet presAssocID="{DAD46022-2935-4B02-A046-4CB9B9D6A4BC}" presName="sibTrans" presStyleLbl="sibTrans2D1" presStyleIdx="0" presStyleCnt="0"/>
      <dgm:spPr/>
    </dgm:pt>
    <dgm:pt modelId="{E6132C47-F95E-4F89-BA47-F81229A83074}" type="pres">
      <dgm:prSet presAssocID="{613F2E6E-671E-453B-9D62-C2E97D346A15}" presName="compNode" presStyleCnt="0"/>
      <dgm:spPr/>
    </dgm:pt>
    <dgm:pt modelId="{13AAE517-828F-4D20-B539-8054419B6E12}" type="pres">
      <dgm:prSet presAssocID="{613F2E6E-671E-453B-9D62-C2E97D346A15}" presName="bkgdShape" presStyleLbl="node1" presStyleIdx="1" presStyleCnt="3"/>
      <dgm:spPr/>
    </dgm:pt>
    <dgm:pt modelId="{D64D8D6F-34C3-4BA2-B531-3B7A6A011705}" type="pres">
      <dgm:prSet presAssocID="{613F2E6E-671E-453B-9D62-C2E97D346A15}" presName="nodeTx" presStyleLbl="node1" presStyleIdx="1" presStyleCnt="3">
        <dgm:presLayoutVars>
          <dgm:bulletEnabled val="1"/>
        </dgm:presLayoutVars>
      </dgm:prSet>
      <dgm:spPr/>
    </dgm:pt>
    <dgm:pt modelId="{278EB413-BF52-4FCA-BBD8-C655469AA045}" type="pres">
      <dgm:prSet presAssocID="{613F2E6E-671E-453B-9D62-C2E97D346A15}" presName="invisiNode" presStyleLbl="node1" presStyleIdx="1" presStyleCnt="3"/>
      <dgm:spPr/>
    </dgm:pt>
    <dgm:pt modelId="{0383AAC9-2559-48D3-A127-2A605411B2C0}" type="pres">
      <dgm:prSet presAssocID="{613F2E6E-671E-453B-9D62-C2E97D346A15}" presName="imagNode" presStyleLbl="fgImgPlace1" presStyleIdx="1" presStyleCnt="3"/>
      <dgm:spPr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7000" r="-17000"/>
          </a:stretch>
        </a:blipFill>
      </dgm:spPr>
    </dgm:pt>
    <dgm:pt modelId="{1967235C-7AD9-45D2-9101-DE0F238F32CF}" type="pres">
      <dgm:prSet presAssocID="{F2044A7F-4D55-4619-BCAF-63C7513161CA}" presName="sibTrans" presStyleLbl="sibTrans2D1" presStyleIdx="0" presStyleCnt="0"/>
      <dgm:spPr/>
    </dgm:pt>
    <dgm:pt modelId="{E0AF1420-1742-45A0-A5B8-67C43BC5D5DD}" type="pres">
      <dgm:prSet presAssocID="{88DE6B44-6C8E-4ACA-807A-701481027207}" presName="compNode" presStyleCnt="0"/>
      <dgm:spPr/>
    </dgm:pt>
    <dgm:pt modelId="{0A19C5D7-BDBB-4ABF-B7F8-E15793ADE899}" type="pres">
      <dgm:prSet presAssocID="{88DE6B44-6C8E-4ACA-807A-701481027207}" presName="bkgdShape" presStyleLbl="node1" presStyleIdx="2" presStyleCnt="3" custLinFactNeighborX="20809" custLinFactNeighborY="6936"/>
      <dgm:spPr/>
    </dgm:pt>
    <dgm:pt modelId="{1A9E1BEA-0DF8-42DD-BE80-EAEA7AB58FE8}" type="pres">
      <dgm:prSet presAssocID="{88DE6B44-6C8E-4ACA-807A-701481027207}" presName="nodeTx" presStyleLbl="node1" presStyleIdx="2" presStyleCnt="3">
        <dgm:presLayoutVars>
          <dgm:bulletEnabled val="1"/>
        </dgm:presLayoutVars>
      </dgm:prSet>
      <dgm:spPr/>
    </dgm:pt>
    <dgm:pt modelId="{2C5D10FA-8A06-45C3-8EA3-C938818D979E}" type="pres">
      <dgm:prSet presAssocID="{88DE6B44-6C8E-4ACA-807A-701481027207}" presName="invisiNode" presStyleLbl="node1" presStyleIdx="2" presStyleCnt="3"/>
      <dgm:spPr/>
    </dgm:pt>
    <dgm:pt modelId="{244E5CD2-FB83-4E33-B814-F5CCA11AEE90}" type="pres">
      <dgm:prSet presAssocID="{88DE6B44-6C8E-4ACA-807A-701481027207}" presName="imagNode" presStyleLbl="fgImgPlace1" presStyleIdx="2" presStyleCnt="3"/>
      <dgm:spPr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6809B805-20D3-4289-B1BB-40729D2768F8}" type="presOf" srcId="{4C496F33-0DD6-4F9F-891C-A10FC02C8001}" destId="{5B2431C9-BBB2-426A-9274-CD556D92FAA1}" srcOrd="1" destOrd="0" presId="urn:microsoft.com/office/officeart/2005/8/layout/hList7"/>
    <dgm:cxn modelId="{CA55D05E-24D0-401B-9325-F38951039935}" type="presOf" srcId="{613F2E6E-671E-453B-9D62-C2E97D346A15}" destId="{D64D8D6F-34C3-4BA2-B531-3B7A6A011705}" srcOrd="1" destOrd="0" presId="urn:microsoft.com/office/officeart/2005/8/layout/hList7"/>
    <dgm:cxn modelId="{E775CC42-0C17-44C4-98A5-22E0DEC71293}" srcId="{475A0839-088F-433A-AF2B-81D05B73FF37}" destId="{88DE6B44-6C8E-4ACA-807A-701481027207}" srcOrd="2" destOrd="0" parTransId="{333B7B38-0C36-462C-AD5D-FFB4BEF1DFF0}" sibTransId="{387FF1DA-C71E-4799-B33B-36F8D2B8ABCC}"/>
    <dgm:cxn modelId="{FE98F264-6F45-41E1-8F27-5D571D8D5F29}" type="presOf" srcId="{88DE6B44-6C8E-4ACA-807A-701481027207}" destId="{0A19C5D7-BDBB-4ABF-B7F8-E15793ADE899}" srcOrd="0" destOrd="0" presId="urn:microsoft.com/office/officeart/2005/8/layout/hList7"/>
    <dgm:cxn modelId="{AB735D48-1535-4057-9B30-2D78B96D28D8}" srcId="{475A0839-088F-433A-AF2B-81D05B73FF37}" destId="{4C496F33-0DD6-4F9F-891C-A10FC02C8001}" srcOrd="0" destOrd="0" parTransId="{2DA21701-8680-407F-8BAC-8A179B368C7E}" sibTransId="{DAD46022-2935-4B02-A046-4CB9B9D6A4BC}"/>
    <dgm:cxn modelId="{A786545A-15FF-4811-BD8A-9FD3EB5FB625}" type="presOf" srcId="{DAD46022-2935-4B02-A046-4CB9B9D6A4BC}" destId="{D17BEE7E-FF28-4097-A768-0A6C55C58C69}" srcOrd="0" destOrd="0" presId="urn:microsoft.com/office/officeart/2005/8/layout/hList7"/>
    <dgm:cxn modelId="{60A9BCBA-6EBE-48ED-894B-4DEC89B69BE9}" type="presOf" srcId="{F2044A7F-4D55-4619-BCAF-63C7513161CA}" destId="{1967235C-7AD9-45D2-9101-DE0F238F32CF}" srcOrd="0" destOrd="0" presId="urn:microsoft.com/office/officeart/2005/8/layout/hList7"/>
    <dgm:cxn modelId="{DC3A4FC5-2341-40EA-99AF-16BE6633AC87}" type="presOf" srcId="{475A0839-088F-433A-AF2B-81D05B73FF37}" destId="{0EDEDC0B-FEBB-417B-A5D6-8DF96A0162F8}" srcOrd="0" destOrd="0" presId="urn:microsoft.com/office/officeart/2005/8/layout/hList7"/>
    <dgm:cxn modelId="{6C15F6CD-D335-4D75-974B-21F14180A07C}" type="presOf" srcId="{88DE6B44-6C8E-4ACA-807A-701481027207}" destId="{1A9E1BEA-0DF8-42DD-BE80-EAEA7AB58FE8}" srcOrd="1" destOrd="0" presId="urn:microsoft.com/office/officeart/2005/8/layout/hList7"/>
    <dgm:cxn modelId="{8751FFD6-FADB-42C8-9BC6-D693CC5D2B43}" type="presOf" srcId="{613F2E6E-671E-453B-9D62-C2E97D346A15}" destId="{13AAE517-828F-4D20-B539-8054419B6E12}" srcOrd="0" destOrd="0" presId="urn:microsoft.com/office/officeart/2005/8/layout/hList7"/>
    <dgm:cxn modelId="{C6E240DA-E56C-406E-BA9A-E9DDCDF9E6AE}" type="presOf" srcId="{4C496F33-0DD6-4F9F-891C-A10FC02C8001}" destId="{B1E159A6-6E11-49BA-BB9C-FF3B7C6E066D}" srcOrd="0" destOrd="0" presId="urn:microsoft.com/office/officeart/2005/8/layout/hList7"/>
    <dgm:cxn modelId="{EE58B5FE-BC33-4389-B5D1-6CB414706A85}" srcId="{475A0839-088F-433A-AF2B-81D05B73FF37}" destId="{613F2E6E-671E-453B-9D62-C2E97D346A15}" srcOrd="1" destOrd="0" parTransId="{94AA2072-1CEF-4C6B-9DCC-660BD16B9290}" sibTransId="{F2044A7F-4D55-4619-BCAF-63C7513161CA}"/>
    <dgm:cxn modelId="{3B3A2CDD-D196-45EC-964D-B7323ED51324}" type="presParOf" srcId="{0EDEDC0B-FEBB-417B-A5D6-8DF96A0162F8}" destId="{39E22501-5EC1-487D-AB11-F0A379FBCB72}" srcOrd="0" destOrd="0" presId="urn:microsoft.com/office/officeart/2005/8/layout/hList7"/>
    <dgm:cxn modelId="{B653D056-D34E-408E-9230-05D60AAF7ECF}" type="presParOf" srcId="{0EDEDC0B-FEBB-417B-A5D6-8DF96A0162F8}" destId="{37449396-7F7E-4116-AC12-59B7B2EEA5B1}" srcOrd="1" destOrd="0" presId="urn:microsoft.com/office/officeart/2005/8/layout/hList7"/>
    <dgm:cxn modelId="{F541C40F-81F1-4A60-BCFF-8D936617EC0A}" type="presParOf" srcId="{37449396-7F7E-4116-AC12-59B7B2EEA5B1}" destId="{2A4895A2-558E-46BA-B2A2-D98CC65B07F3}" srcOrd="0" destOrd="0" presId="urn:microsoft.com/office/officeart/2005/8/layout/hList7"/>
    <dgm:cxn modelId="{42E3AD05-42FC-46CC-BA83-6A6A6B5C39A2}" type="presParOf" srcId="{2A4895A2-558E-46BA-B2A2-D98CC65B07F3}" destId="{B1E159A6-6E11-49BA-BB9C-FF3B7C6E066D}" srcOrd="0" destOrd="0" presId="urn:microsoft.com/office/officeart/2005/8/layout/hList7"/>
    <dgm:cxn modelId="{6133FEF7-FB2A-4DEB-B57C-13AA84ADD277}" type="presParOf" srcId="{2A4895A2-558E-46BA-B2A2-D98CC65B07F3}" destId="{5B2431C9-BBB2-426A-9274-CD556D92FAA1}" srcOrd="1" destOrd="0" presId="urn:microsoft.com/office/officeart/2005/8/layout/hList7"/>
    <dgm:cxn modelId="{57317412-6893-429C-9715-BC390C0EE8D5}" type="presParOf" srcId="{2A4895A2-558E-46BA-B2A2-D98CC65B07F3}" destId="{56FDB789-C35E-41FB-B88E-D4BAC9DE2A77}" srcOrd="2" destOrd="0" presId="urn:microsoft.com/office/officeart/2005/8/layout/hList7"/>
    <dgm:cxn modelId="{C4E28382-B52C-4581-9F0F-AF89D720D20A}" type="presParOf" srcId="{2A4895A2-558E-46BA-B2A2-D98CC65B07F3}" destId="{5DAAB42C-5B1A-40C5-A0FF-92988225F94A}" srcOrd="3" destOrd="0" presId="urn:microsoft.com/office/officeart/2005/8/layout/hList7"/>
    <dgm:cxn modelId="{F10FD580-D875-4C42-B68C-F61DC1E6C2A5}" type="presParOf" srcId="{37449396-7F7E-4116-AC12-59B7B2EEA5B1}" destId="{D17BEE7E-FF28-4097-A768-0A6C55C58C69}" srcOrd="1" destOrd="0" presId="urn:microsoft.com/office/officeart/2005/8/layout/hList7"/>
    <dgm:cxn modelId="{79E1DA35-D83F-4EBD-9B6F-F1F8D322B86A}" type="presParOf" srcId="{37449396-7F7E-4116-AC12-59B7B2EEA5B1}" destId="{E6132C47-F95E-4F89-BA47-F81229A83074}" srcOrd="2" destOrd="0" presId="urn:microsoft.com/office/officeart/2005/8/layout/hList7"/>
    <dgm:cxn modelId="{C8155F15-8BB0-46DC-B3BA-E8DE5F50CC27}" type="presParOf" srcId="{E6132C47-F95E-4F89-BA47-F81229A83074}" destId="{13AAE517-828F-4D20-B539-8054419B6E12}" srcOrd="0" destOrd="0" presId="urn:microsoft.com/office/officeart/2005/8/layout/hList7"/>
    <dgm:cxn modelId="{41A497E2-9B46-49C0-926C-3163D55A3772}" type="presParOf" srcId="{E6132C47-F95E-4F89-BA47-F81229A83074}" destId="{D64D8D6F-34C3-4BA2-B531-3B7A6A011705}" srcOrd="1" destOrd="0" presId="urn:microsoft.com/office/officeart/2005/8/layout/hList7"/>
    <dgm:cxn modelId="{E34725E9-6DF5-4A99-BC6C-C2D07A2C2241}" type="presParOf" srcId="{E6132C47-F95E-4F89-BA47-F81229A83074}" destId="{278EB413-BF52-4FCA-BBD8-C655469AA045}" srcOrd="2" destOrd="0" presId="urn:microsoft.com/office/officeart/2005/8/layout/hList7"/>
    <dgm:cxn modelId="{F42DF373-CA7F-40F4-92DA-98D9D8E1016A}" type="presParOf" srcId="{E6132C47-F95E-4F89-BA47-F81229A83074}" destId="{0383AAC9-2559-48D3-A127-2A605411B2C0}" srcOrd="3" destOrd="0" presId="urn:microsoft.com/office/officeart/2005/8/layout/hList7"/>
    <dgm:cxn modelId="{AEC4ACB9-ED1D-4A15-AD77-CB86D1FD4966}" type="presParOf" srcId="{37449396-7F7E-4116-AC12-59B7B2EEA5B1}" destId="{1967235C-7AD9-45D2-9101-DE0F238F32CF}" srcOrd="3" destOrd="0" presId="urn:microsoft.com/office/officeart/2005/8/layout/hList7"/>
    <dgm:cxn modelId="{BC3D151F-08A8-46D4-B15B-B4C82640C173}" type="presParOf" srcId="{37449396-7F7E-4116-AC12-59B7B2EEA5B1}" destId="{E0AF1420-1742-45A0-A5B8-67C43BC5D5DD}" srcOrd="4" destOrd="0" presId="urn:microsoft.com/office/officeart/2005/8/layout/hList7"/>
    <dgm:cxn modelId="{9180C818-C452-4416-9C42-A4BABBCE077C}" type="presParOf" srcId="{E0AF1420-1742-45A0-A5B8-67C43BC5D5DD}" destId="{0A19C5D7-BDBB-4ABF-B7F8-E15793ADE899}" srcOrd="0" destOrd="0" presId="urn:microsoft.com/office/officeart/2005/8/layout/hList7"/>
    <dgm:cxn modelId="{DE7A93A6-553F-4AB8-A0E2-DA4150355031}" type="presParOf" srcId="{E0AF1420-1742-45A0-A5B8-67C43BC5D5DD}" destId="{1A9E1BEA-0DF8-42DD-BE80-EAEA7AB58FE8}" srcOrd="1" destOrd="0" presId="urn:microsoft.com/office/officeart/2005/8/layout/hList7"/>
    <dgm:cxn modelId="{ACC454E3-F3BE-48ED-9D21-6ABEC1C9121A}" type="presParOf" srcId="{E0AF1420-1742-45A0-A5B8-67C43BC5D5DD}" destId="{2C5D10FA-8A06-45C3-8EA3-C938818D979E}" srcOrd="2" destOrd="0" presId="urn:microsoft.com/office/officeart/2005/8/layout/hList7"/>
    <dgm:cxn modelId="{1E7D2305-7C42-4293-B7D7-4B5F720AB361}" type="presParOf" srcId="{E0AF1420-1742-45A0-A5B8-67C43BC5D5DD}" destId="{244E5CD2-FB83-4E33-B814-F5CCA11AEE9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D45800-EF82-4EF8-95C3-41ECAF932413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A271155B-3830-4EB8-88E9-BA2152F05C7B}">
      <dgm:prSet/>
      <dgm:spPr/>
      <dgm:t>
        <a:bodyPr/>
        <a:lstStyle/>
        <a:p>
          <a:r>
            <a:rPr lang="es-ES" dirty="0"/>
            <a:t>Acercar producción-consumo</a:t>
          </a:r>
        </a:p>
      </dgm:t>
    </dgm:pt>
    <dgm:pt modelId="{47BB3D42-452D-415C-A9D7-4C8CC362CFB9}" type="parTrans" cxnId="{420A57C6-5B24-4E33-A90E-616B3AD8E3C0}">
      <dgm:prSet/>
      <dgm:spPr/>
      <dgm:t>
        <a:bodyPr/>
        <a:lstStyle/>
        <a:p>
          <a:endParaRPr lang="es-ES"/>
        </a:p>
      </dgm:t>
    </dgm:pt>
    <dgm:pt modelId="{1134BED2-4B1A-4412-B406-5DB94C8068D3}" type="sibTrans" cxnId="{420A57C6-5B24-4E33-A90E-616B3AD8E3C0}">
      <dgm:prSet/>
      <dgm:spPr/>
      <dgm:t>
        <a:bodyPr/>
        <a:lstStyle/>
        <a:p>
          <a:endParaRPr lang="es-ES"/>
        </a:p>
      </dgm:t>
    </dgm:pt>
    <dgm:pt modelId="{B1BB3F77-42A4-49A0-BBD0-7A8E77CCB732}">
      <dgm:prSet/>
      <dgm:spPr/>
      <dgm:t>
        <a:bodyPr/>
        <a:lstStyle/>
        <a:p>
          <a:r>
            <a:rPr lang="es-ES" dirty="0"/>
            <a:t>Fomentar la confianza y la transparencia</a:t>
          </a:r>
        </a:p>
      </dgm:t>
    </dgm:pt>
    <dgm:pt modelId="{1E9C2E0B-D391-4672-A021-B7FC9E0EF096}" type="parTrans" cxnId="{B8F2655A-C246-4E52-8188-6411AA3D17DF}">
      <dgm:prSet/>
      <dgm:spPr/>
      <dgm:t>
        <a:bodyPr/>
        <a:lstStyle/>
        <a:p>
          <a:endParaRPr lang="es-ES"/>
        </a:p>
      </dgm:t>
    </dgm:pt>
    <dgm:pt modelId="{8AD0997C-D9F9-4387-9CE1-394863FDDBE4}" type="sibTrans" cxnId="{B8F2655A-C246-4E52-8188-6411AA3D17DF}">
      <dgm:prSet/>
      <dgm:spPr/>
      <dgm:t>
        <a:bodyPr/>
        <a:lstStyle/>
        <a:p>
          <a:endParaRPr lang="es-ES"/>
        </a:p>
      </dgm:t>
    </dgm:pt>
    <dgm:pt modelId="{A4C9A7D7-384A-4019-923F-E5E9A39867C4}">
      <dgm:prSet/>
      <dgm:spPr/>
      <dgm:t>
        <a:bodyPr/>
        <a:lstStyle/>
        <a:p>
          <a:r>
            <a:rPr lang="es-ES" dirty="0"/>
            <a:t>Conocer de forma directa el origen de los alimentos</a:t>
          </a:r>
        </a:p>
      </dgm:t>
    </dgm:pt>
    <dgm:pt modelId="{ECF8FF99-120F-4896-B28C-78E11DDD6A35}" type="parTrans" cxnId="{883C2567-DE74-4F7D-ABFA-9BEBDEA6EEA3}">
      <dgm:prSet/>
      <dgm:spPr/>
      <dgm:t>
        <a:bodyPr/>
        <a:lstStyle/>
        <a:p>
          <a:endParaRPr lang="es-ES"/>
        </a:p>
      </dgm:t>
    </dgm:pt>
    <dgm:pt modelId="{D267FEA9-7C8D-45A5-809D-4A9267B51E80}" type="sibTrans" cxnId="{883C2567-DE74-4F7D-ABFA-9BEBDEA6EEA3}">
      <dgm:prSet/>
      <dgm:spPr/>
      <dgm:t>
        <a:bodyPr/>
        <a:lstStyle/>
        <a:p>
          <a:endParaRPr lang="es-ES"/>
        </a:p>
      </dgm:t>
    </dgm:pt>
    <dgm:pt modelId="{FA5FB272-11D6-4035-B9D2-395E9420F9E3}">
      <dgm:prSet/>
      <dgm:spPr/>
      <dgm:t>
        <a:bodyPr/>
        <a:lstStyle/>
        <a:p>
          <a:r>
            <a:rPr lang="es-ES" dirty="0"/>
            <a:t>Mejorar económica los productores por eliminación de intermediarios</a:t>
          </a:r>
        </a:p>
      </dgm:t>
    </dgm:pt>
    <dgm:pt modelId="{7B68F2ED-3B99-4F69-87C1-25C4D5F1772F}" type="parTrans" cxnId="{98A46B8B-6890-4F18-899E-7B7939DCFC9C}">
      <dgm:prSet/>
      <dgm:spPr/>
      <dgm:t>
        <a:bodyPr/>
        <a:lstStyle/>
        <a:p>
          <a:endParaRPr lang="es-ES"/>
        </a:p>
      </dgm:t>
    </dgm:pt>
    <dgm:pt modelId="{81B565C3-99B1-4A2F-96BC-5C2BD0F9798C}" type="sibTrans" cxnId="{98A46B8B-6890-4F18-899E-7B7939DCFC9C}">
      <dgm:prSet/>
      <dgm:spPr/>
      <dgm:t>
        <a:bodyPr/>
        <a:lstStyle/>
        <a:p>
          <a:endParaRPr lang="es-ES"/>
        </a:p>
      </dgm:t>
    </dgm:pt>
    <dgm:pt modelId="{851DC2DA-EF1C-4A10-92E3-09C465AE8F53}">
      <dgm:prSet/>
      <dgm:spPr/>
      <dgm:t>
        <a:bodyPr/>
        <a:lstStyle/>
        <a:p>
          <a:r>
            <a:rPr lang="es-ES"/>
            <a:t>Más rentabilidad</a:t>
          </a:r>
        </a:p>
      </dgm:t>
    </dgm:pt>
    <dgm:pt modelId="{1105337B-DB58-4D13-BA04-CC9F6776D10C}" type="parTrans" cxnId="{BB667383-E291-4039-95AB-5F5BC76B775E}">
      <dgm:prSet/>
      <dgm:spPr/>
      <dgm:t>
        <a:bodyPr/>
        <a:lstStyle/>
        <a:p>
          <a:endParaRPr lang="es-ES"/>
        </a:p>
      </dgm:t>
    </dgm:pt>
    <dgm:pt modelId="{3C511F5D-3238-470C-BEA3-82FFC5B04B97}" type="sibTrans" cxnId="{BB667383-E291-4039-95AB-5F5BC76B775E}">
      <dgm:prSet/>
      <dgm:spPr/>
      <dgm:t>
        <a:bodyPr/>
        <a:lstStyle/>
        <a:p>
          <a:endParaRPr lang="es-ES"/>
        </a:p>
      </dgm:t>
    </dgm:pt>
    <dgm:pt modelId="{5E171C0A-3E93-4FD1-80CC-4654EB53F556}">
      <dgm:prSet/>
      <dgm:spPr/>
      <dgm:t>
        <a:bodyPr/>
        <a:lstStyle/>
        <a:p>
          <a:r>
            <a:rPr lang="es-ES"/>
            <a:t>Mayor control sobre los precios</a:t>
          </a:r>
        </a:p>
      </dgm:t>
    </dgm:pt>
    <dgm:pt modelId="{3B38ED97-AD49-4786-BFFF-6DAECEA96573}" type="parTrans" cxnId="{9980A3D2-338E-4494-BD8C-A219AEA558A2}">
      <dgm:prSet/>
      <dgm:spPr/>
      <dgm:t>
        <a:bodyPr/>
        <a:lstStyle/>
        <a:p>
          <a:endParaRPr lang="es-ES"/>
        </a:p>
      </dgm:t>
    </dgm:pt>
    <dgm:pt modelId="{C5227D15-7A51-4F1B-A6FA-C2011D0C327A}" type="sibTrans" cxnId="{9980A3D2-338E-4494-BD8C-A219AEA558A2}">
      <dgm:prSet/>
      <dgm:spPr/>
      <dgm:t>
        <a:bodyPr/>
        <a:lstStyle/>
        <a:p>
          <a:endParaRPr lang="es-ES"/>
        </a:p>
      </dgm:t>
    </dgm:pt>
    <dgm:pt modelId="{52878C32-F0AB-4C63-8F87-888AB12E7791}">
      <dgm:prSet/>
      <dgm:spPr/>
      <dgm:t>
        <a:bodyPr/>
        <a:lstStyle/>
        <a:p>
          <a:r>
            <a:rPr lang="es-ES" dirty="0"/>
            <a:t>Mejor tesorería</a:t>
          </a:r>
        </a:p>
      </dgm:t>
    </dgm:pt>
    <dgm:pt modelId="{7DA9AE11-D8C2-4CB4-8A03-0C4DE43DAEF8}" type="parTrans" cxnId="{D8C59F8B-CA6E-478F-9679-DCEBE9954F83}">
      <dgm:prSet/>
      <dgm:spPr/>
      <dgm:t>
        <a:bodyPr/>
        <a:lstStyle/>
        <a:p>
          <a:endParaRPr lang="es-ES"/>
        </a:p>
      </dgm:t>
    </dgm:pt>
    <dgm:pt modelId="{1B6E4DA7-2E2E-4438-AB2F-E84A8158B882}" type="sibTrans" cxnId="{D8C59F8B-CA6E-478F-9679-DCEBE9954F83}">
      <dgm:prSet/>
      <dgm:spPr/>
      <dgm:t>
        <a:bodyPr/>
        <a:lstStyle/>
        <a:p>
          <a:endParaRPr lang="es-ES"/>
        </a:p>
      </dgm:t>
    </dgm:pt>
    <dgm:pt modelId="{A1EDAEE5-4771-44B0-B8D0-595145A8A040}">
      <dgm:prSet/>
      <dgm:spPr/>
      <dgm:t>
        <a:bodyPr/>
        <a:lstStyle/>
        <a:p>
          <a:r>
            <a:rPr lang="es-ES"/>
            <a:t>Promover la sostenibilidad</a:t>
          </a:r>
        </a:p>
      </dgm:t>
    </dgm:pt>
    <dgm:pt modelId="{C28D08E6-2342-4FBD-9DD9-3319A409B6DB}" type="parTrans" cxnId="{B00F7DA1-0948-4158-B8AA-EB2E6A09DA53}">
      <dgm:prSet/>
      <dgm:spPr/>
      <dgm:t>
        <a:bodyPr/>
        <a:lstStyle/>
        <a:p>
          <a:endParaRPr lang="es-ES"/>
        </a:p>
      </dgm:t>
    </dgm:pt>
    <dgm:pt modelId="{FEA49C9E-4D2B-433C-B0B6-A1D69E749997}" type="sibTrans" cxnId="{B00F7DA1-0948-4158-B8AA-EB2E6A09DA53}">
      <dgm:prSet/>
      <dgm:spPr/>
      <dgm:t>
        <a:bodyPr/>
        <a:lstStyle/>
        <a:p>
          <a:endParaRPr lang="es-ES"/>
        </a:p>
      </dgm:t>
    </dgm:pt>
    <dgm:pt modelId="{00AB46ED-18F1-48A7-B530-C4A23E60007F}">
      <dgm:prSet/>
      <dgm:spPr/>
      <dgm:t>
        <a:bodyPr/>
        <a:lstStyle/>
        <a:p>
          <a:r>
            <a:rPr lang="es-ES" dirty="0"/>
            <a:t>Reducir el transporte y embalajes</a:t>
          </a:r>
        </a:p>
      </dgm:t>
    </dgm:pt>
    <dgm:pt modelId="{BACEDD31-8482-4BCD-A7EE-ED847D20CC2C}" type="parTrans" cxnId="{2D29B43B-FC78-438F-83C5-6FCB7F6EA76C}">
      <dgm:prSet/>
      <dgm:spPr/>
      <dgm:t>
        <a:bodyPr/>
        <a:lstStyle/>
        <a:p>
          <a:endParaRPr lang="es-ES"/>
        </a:p>
      </dgm:t>
    </dgm:pt>
    <dgm:pt modelId="{D610AB27-9EEC-4706-A0CF-8C1ACCD754D3}" type="sibTrans" cxnId="{2D29B43B-FC78-438F-83C5-6FCB7F6EA76C}">
      <dgm:prSet/>
      <dgm:spPr/>
      <dgm:t>
        <a:bodyPr/>
        <a:lstStyle/>
        <a:p>
          <a:endParaRPr lang="es-ES"/>
        </a:p>
      </dgm:t>
    </dgm:pt>
    <dgm:pt modelId="{F1D07F9A-EE60-4917-8748-F06373FFBCAC}">
      <dgm:prSet/>
      <dgm:spPr/>
      <dgm:t>
        <a:bodyPr/>
        <a:lstStyle/>
        <a:p>
          <a:r>
            <a:rPr lang="es-ES" dirty="0"/>
            <a:t>Fomento de la producción local y de temporada</a:t>
          </a:r>
        </a:p>
      </dgm:t>
    </dgm:pt>
    <dgm:pt modelId="{9885C2E2-662D-4ACA-864B-36E44E463760}" type="parTrans" cxnId="{76F5E3CD-2016-4D26-8A02-1970EC96F95E}">
      <dgm:prSet/>
      <dgm:spPr/>
      <dgm:t>
        <a:bodyPr/>
        <a:lstStyle/>
        <a:p>
          <a:endParaRPr lang="es-ES"/>
        </a:p>
      </dgm:t>
    </dgm:pt>
    <dgm:pt modelId="{9A3CACCD-2226-4A57-8CC1-660CF2F845D4}" type="sibTrans" cxnId="{76F5E3CD-2016-4D26-8A02-1970EC96F95E}">
      <dgm:prSet/>
      <dgm:spPr/>
      <dgm:t>
        <a:bodyPr/>
        <a:lstStyle/>
        <a:p>
          <a:endParaRPr lang="es-ES"/>
        </a:p>
      </dgm:t>
    </dgm:pt>
    <dgm:pt modelId="{C17D854B-3492-4A7B-ADEE-E79BB939D5E6}">
      <dgm:prSet/>
      <dgm:spPr/>
      <dgm:t>
        <a:bodyPr/>
        <a:lstStyle/>
        <a:p>
          <a:r>
            <a:rPr lang="es-ES" dirty="0"/>
            <a:t>Realización personal </a:t>
          </a:r>
        </a:p>
      </dgm:t>
    </dgm:pt>
    <dgm:pt modelId="{2DFC270D-7BF2-4F10-9186-66E3D4C80FBD}" type="parTrans" cxnId="{665FA4DE-EE19-4F26-927B-E7DDD21D4D49}">
      <dgm:prSet/>
      <dgm:spPr/>
      <dgm:t>
        <a:bodyPr/>
        <a:lstStyle/>
        <a:p>
          <a:endParaRPr lang="es-ES"/>
        </a:p>
      </dgm:t>
    </dgm:pt>
    <dgm:pt modelId="{0BDBD9AA-D039-4974-97AD-76FA934551FD}" type="sibTrans" cxnId="{665FA4DE-EE19-4F26-927B-E7DDD21D4D49}">
      <dgm:prSet/>
      <dgm:spPr/>
      <dgm:t>
        <a:bodyPr/>
        <a:lstStyle/>
        <a:p>
          <a:endParaRPr lang="es-ES"/>
        </a:p>
      </dgm:t>
    </dgm:pt>
    <dgm:pt modelId="{31B7D448-EA2D-461C-8C7C-CEEF8B0B8A5A}">
      <dgm:prSet/>
      <dgm:spPr/>
      <dgm:t>
        <a:bodyPr/>
        <a:lstStyle/>
        <a:p>
          <a:r>
            <a:rPr lang="es-ES" dirty="0"/>
            <a:t>Valoración de trabajo</a:t>
          </a:r>
        </a:p>
      </dgm:t>
    </dgm:pt>
    <dgm:pt modelId="{04EB28E9-D0C5-458A-8FAC-65B411A83497}" type="parTrans" cxnId="{EAE52B62-EC64-4A07-8B14-DC2F5DAF2276}">
      <dgm:prSet/>
      <dgm:spPr/>
      <dgm:t>
        <a:bodyPr/>
        <a:lstStyle/>
        <a:p>
          <a:endParaRPr lang="es-ES"/>
        </a:p>
      </dgm:t>
    </dgm:pt>
    <dgm:pt modelId="{F0EEB45E-045C-4ECE-89CD-27AC9AF9591B}" type="sibTrans" cxnId="{EAE52B62-EC64-4A07-8B14-DC2F5DAF2276}">
      <dgm:prSet/>
      <dgm:spPr/>
      <dgm:t>
        <a:bodyPr/>
        <a:lstStyle/>
        <a:p>
          <a:endParaRPr lang="es-ES"/>
        </a:p>
      </dgm:t>
    </dgm:pt>
    <dgm:pt modelId="{6B6E215D-FB11-43D5-97A9-54EBA8454F94}">
      <dgm:prSet/>
      <dgm:spPr/>
      <dgm:t>
        <a:bodyPr/>
        <a:lstStyle/>
        <a:p>
          <a:r>
            <a:rPr lang="es-ES" dirty="0"/>
            <a:t>Productos de más calidad a mejor precio</a:t>
          </a:r>
        </a:p>
      </dgm:t>
    </dgm:pt>
    <dgm:pt modelId="{5EB34DBC-95EF-445E-ADC6-9C2A01DFBD18}" type="parTrans" cxnId="{FB6492E5-B802-49DB-A3BE-6C642AC9C6E2}">
      <dgm:prSet/>
      <dgm:spPr/>
      <dgm:t>
        <a:bodyPr/>
        <a:lstStyle/>
        <a:p>
          <a:endParaRPr lang="es-ES"/>
        </a:p>
      </dgm:t>
    </dgm:pt>
    <dgm:pt modelId="{EF3E94C8-A94A-4C6F-8BEE-668A7C07EB6A}" type="sibTrans" cxnId="{FB6492E5-B802-49DB-A3BE-6C642AC9C6E2}">
      <dgm:prSet/>
      <dgm:spPr/>
      <dgm:t>
        <a:bodyPr/>
        <a:lstStyle/>
        <a:p>
          <a:endParaRPr lang="es-ES"/>
        </a:p>
      </dgm:t>
    </dgm:pt>
    <dgm:pt modelId="{38665DC5-1089-435B-8D7A-E13F2F66CF39}">
      <dgm:prSet/>
      <dgm:spPr/>
      <dgm:t>
        <a:bodyPr/>
        <a:lstStyle/>
        <a:p>
          <a:r>
            <a:rPr lang="es-ES" dirty="0"/>
            <a:t>Conocer otras personas y salir de la explotación</a:t>
          </a:r>
        </a:p>
      </dgm:t>
    </dgm:pt>
    <dgm:pt modelId="{C8CFBECE-DAD5-462B-B0A2-A37D32094D42}" type="sibTrans" cxnId="{7BD2646C-746A-419C-BC6A-0B7BEAAF27D1}">
      <dgm:prSet/>
      <dgm:spPr/>
      <dgm:t>
        <a:bodyPr/>
        <a:lstStyle/>
        <a:p>
          <a:endParaRPr lang="es-ES"/>
        </a:p>
      </dgm:t>
    </dgm:pt>
    <dgm:pt modelId="{44028855-B891-46E6-9048-B274CBF98D4F}" type="parTrans" cxnId="{7BD2646C-746A-419C-BC6A-0B7BEAAF27D1}">
      <dgm:prSet/>
      <dgm:spPr/>
      <dgm:t>
        <a:bodyPr/>
        <a:lstStyle/>
        <a:p>
          <a:endParaRPr lang="es-ES"/>
        </a:p>
      </dgm:t>
    </dgm:pt>
    <dgm:pt modelId="{940FFB14-66C5-4088-9E27-B113C8638F4A}">
      <dgm:prSet/>
      <dgm:spPr/>
      <dgm:t>
        <a:bodyPr/>
        <a:lstStyle/>
        <a:p>
          <a:r>
            <a:rPr lang="es-ES" dirty="0"/>
            <a:t>Mejorar el territorio y la sociedad que habitan en él</a:t>
          </a:r>
        </a:p>
      </dgm:t>
    </dgm:pt>
    <dgm:pt modelId="{6E096D52-6D02-41FE-BA72-D6F0356DB271}" type="parTrans" cxnId="{A473803B-70B6-47F4-AD27-F0C871E5BACD}">
      <dgm:prSet/>
      <dgm:spPr/>
      <dgm:t>
        <a:bodyPr/>
        <a:lstStyle/>
        <a:p>
          <a:endParaRPr lang="es-ES"/>
        </a:p>
      </dgm:t>
    </dgm:pt>
    <dgm:pt modelId="{D8C30F2B-65E6-445B-8C77-8A9187DF9892}" type="sibTrans" cxnId="{A473803B-70B6-47F4-AD27-F0C871E5BACD}">
      <dgm:prSet/>
      <dgm:spPr/>
      <dgm:t>
        <a:bodyPr/>
        <a:lstStyle/>
        <a:p>
          <a:endParaRPr lang="es-ES"/>
        </a:p>
      </dgm:t>
    </dgm:pt>
    <dgm:pt modelId="{4E8B1E93-B2EB-4018-8D8B-CEB805ED0DC8}">
      <dgm:prSet/>
      <dgm:spPr/>
      <dgm:t>
        <a:bodyPr/>
        <a:lstStyle/>
        <a:p>
          <a:r>
            <a:rPr lang="es-ES" dirty="0"/>
            <a:t>Aumentar la biodiversidad agrícola</a:t>
          </a:r>
        </a:p>
      </dgm:t>
    </dgm:pt>
    <dgm:pt modelId="{30244772-B386-4D2D-9EE2-D52E8DC085E4}" type="parTrans" cxnId="{083EC36F-37F8-44B0-AFAF-E2FFE5FA9E27}">
      <dgm:prSet/>
      <dgm:spPr/>
      <dgm:t>
        <a:bodyPr/>
        <a:lstStyle/>
        <a:p>
          <a:endParaRPr lang="es-ES"/>
        </a:p>
      </dgm:t>
    </dgm:pt>
    <dgm:pt modelId="{3421C111-1B78-4CBB-A218-0636E4E8DD97}" type="sibTrans" cxnId="{083EC36F-37F8-44B0-AFAF-E2FFE5FA9E27}">
      <dgm:prSet/>
      <dgm:spPr/>
      <dgm:t>
        <a:bodyPr/>
        <a:lstStyle/>
        <a:p>
          <a:endParaRPr lang="es-ES"/>
        </a:p>
      </dgm:t>
    </dgm:pt>
    <dgm:pt modelId="{6EFB25D9-3650-4B03-9995-AAF23C8B82EC}">
      <dgm:prSet/>
      <dgm:spPr/>
      <dgm:t>
        <a:bodyPr/>
        <a:lstStyle/>
        <a:p>
          <a:r>
            <a:rPr lang="es-ES" dirty="0"/>
            <a:t>El dinero permanece y circula en la comunidad</a:t>
          </a:r>
        </a:p>
      </dgm:t>
    </dgm:pt>
    <dgm:pt modelId="{B51CA4C6-6373-4DFA-BC9F-9D3A0EC615A2}" type="parTrans" cxnId="{0176AB71-DA9F-4F7C-8D6E-937805179ABB}">
      <dgm:prSet/>
      <dgm:spPr/>
      <dgm:t>
        <a:bodyPr/>
        <a:lstStyle/>
        <a:p>
          <a:endParaRPr lang="es-ES"/>
        </a:p>
      </dgm:t>
    </dgm:pt>
    <dgm:pt modelId="{E487DA8F-401B-46A5-A4AA-312EF5239C91}" type="sibTrans" cxnId="{0176AB71-DA9F-4F7C-8D6E-937805179ABB}">
      <dgm:prSet/>
      <dgm:spPr/>
      <dgm:t>
        <a:bodyPr/>
        <a:lstStyle/>
        <a:p>
          <a:endParaRPr lang="es-ES"/>
        </a:p>
      </dgm:t>
    </dgm:pt>
    <dgm:pt modelId="{4D106662-4910-4F08-B341-22EF6CC548D5}">
      <dgm:prSet/>
      <dgm:spPr/>
      <dgm:t>
        <a:bodyPr/>
        <a:lstStyle/>
        <a:p>
          <a:r>
            <a:rPr lang="es-ES" dirty="0"/>
            <a:t>Mayor resiliencia ante crisis</a:t>
          </a:r>
        </a:p>
      </dgm:t>
    </dgm:pt>
    <dgm:pt modelId="{0F20DBB3-374D-4A41-9303-F312557055B8}" type="parTrans" cxnId="{8F4B995D-B2B9-40EE-A1B6-A071DBE7202A}">
      <dgm:prSet/>
      <dgm:spPr/>
      <dgm:t>
        <a:bodyPr/>
        <a:lstStyle/>
        <a:p>
          <a:endParaRPr lang="es-ES"/>
        </a:p>
      </dgm:t>
    </dgm:pt>
    <dgm:pt modelId="{9B27C1BD-FC78-406E-AF25-79EDFB8AFC11}" type="sibTrans" cxnId="{8F4B995D-B2B9-40EE-A1B6-A071DBE7202A}">
      <dgm:prSet/>
      <dgm:spPr/>
      <dgm:t>
        <a:bodyPr/>
        <a:lstStyle/>
        <a:p>
          <a:endParaRPr lang="es-ES"/>
        </a:p>
      </dgm:t>
    </dgm:pt>
    <dgm:pt modelId="{2731C482-9F1B-40AA-9B08-CBAAD60A69B8}">
      <dgm:prSet/>
      <dgm:spPr/>
      <dgm:t>
        <a:bodyPr/>
        <a:lstStyle/>
        <a:p>
          <a:r>
            <a:rPr lang="es-ES" dirty="0"/>
            <a:t>Relevo y despoblación</a:t>
          </a:r>
        </a:p>
      </dgm:t>
    </dgm:pt>
    <dgm:pt modelId="{5BA84EC3-BC7F-4343-A984-8EFDB92EEAE7}" type="parTrans" cxnId="{E0364296-3A23-434F-91B9-F3679C054FFC}">
      <dgm:prSet/>
      <dgm:spPr/>
      <dgm:t>
        <a:bodyPr/>
        <a:lstStyle/>
        <a:p>
          <a:endParaRPr lang="es-ES"/>
        </a:p>
      </dgm:t>
    </dgm:pt>
    <dgm:pt modelId="{E7076468-28C4-4FD6-B61A-F4C6E5F69642}" type="sibTrans" cxnId="{E0364296-3A23-434F-91B9-F3679C054FFC}">
      <dgm:prSet/>
      <dgm:spPr/>
      <dgm:t>
        <a:bodyPr/>
        <a:lstStyle/>
        <a:p>
          <a:endParaRPr lang="es-ES"/>
        </a:p>
      </dgm:t>
    </dgm:pt>
    <dgm:pt modelId="{CDFA7204-7752-4DDC-95F9-D8395E004851}" type="pres">
      <dgm:prSet presAssocID="{C0D45800-EF82-4EF8-95C3-41ECAF932413}" presName="Name0" presStyleCnt="0">
        <dgm:presLayoutVars>
          <dgm:dir/>
          <dgm:animLvl val="lvl"/>
          <dgm:resizeHandles val="exact"/>
        </dgm:presLayoutVars>
      </dgm:prSet>
      <dgm:spPr/>
    </dgm:pt>
    <dgm:pt modelId="{2204EAD2-3AE7-4708-99DA-8E4C816F75C6}" type="pres">
      <dgm:prSet presAssocID="{A271155B-3830-4EB8-88E9-BA2152F05C7B}" presName="linNode" presStyleCnt="0"/>
      <dgm:spPr/>
    </dgm:pt>
    <dgm:pt modelId="{4FABD89F-D79D-42C3-8F4B-818306190482}" type="pres">
      <dgm:prSet presAssocID="{A271155B-3830-4EB8-88E9-BA2152F05C7B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1F106AA0-9511-4A20-9072-87200BB1497F}" type="pres">
      <dgm:prSet presAssocID="{A271155B-3830-4EB8-88E9-BA2152F05C7B}" presName="descendantText" presStyleLbl="alignAccFollowNode1" presStyleIdx="0" presStyleCnt="5">
        <dgm:presLayoutVars>
          <dgm:bulletEnabled val="1"/>
        </dgm:presLayoutVars>
      </dgm:prSet>
      <dgm:spPr/>
    </dgm:pt>
    <dgm:pt modelId="{F3231FEA-AB62-48DD-A49F-5CF2C9E1467F}" type="pres">
      <dgm:prSet presAssocID="{1134BED2-4B1A-4412-B406-5DB94C8068D3}" presName="sp" presStyleCnt="0"/>
      <dgm:spPr/>
    </dgm:pt>
    <dgm:pt modelId="{43AE7DA2-CC52-4C29-8A68-BD32F4106092}" type="pres">
      <dgm:prSet presAssocID="{FA5FB272-11D6-4035-B9D2-395E9420F9E3}" presName="linNode" presStyleCnt="0"/>
      <dgm:spPr/>
    </dgm:pt>
    <dgm:pt modelId="{9A5F4916-9008-4FD5-9B27-AE6E79C391E5}" type="pres">
      <dgm:prSet presAssocID="{FA5FB272-11D6-4035-B9D2-395E9420F9E3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F09C62F8-FE53-4712-8323-CD01D5D2B2EE}" type="pres">
      <dgm:prSet presAssocID="{FA5FB272-11D6-4035-B9D2-395E9420F9E3}" presName="descendantText" presStyleLbl="alignAccFollowNode1" presStyleIdx="1" presStyleCnt="5">
        <dgm:presLayoutVars>
          <dgm:bulletEnabled val="1"/>
        </dgm:presLayoutVars>
      </dgm:prSet>
      <dgm:spPr/>
    </dgm:pt>
    <dgm:pt modelId="{57D662FE-DFEE-455B-8225-7923613362FD}" type="pres">
      <dgm:prSet presAssocID="{81B565C3-99B1-4A2F-96BC-5C2BD0F9798C}" presName="sp" presStyleCnt="0"/>
      <dgm:spPr/>
    </dgm:pt>
    <dgm:pt modelId="{F3300FE7-CB1D-4D67-95B6-E06D1BE56543}" type="pres">
      <dgm:prSet presAssocID="{A1EDAEE5-4771-44B0-B8D0-595145A8A040}" presName="linNode" presStyleCnt="0"/>
      <dgm:spPr/>
    </dgm:pt>
    <dgm:pt modelId="{BEC316A5-CBEE-4ABD-9C0A-8F2C74900B94}" type="pres">
      <dgm:prSet presAssocID="{A1EDAEE5-4771-44B0-B8D0-595145A8A040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F82D5B42-2484-4262-A35C-913A94943C48}" type="pres">
      <dgm:prSet presAssocID="{A1EDAEE5-4771-44B0-B8D0-595145A8A040}" presName="descendantText" presStyleLbl="alignAccFollowNode1" presStyleIdx="2" presStyleCnt="5">
        <dgm:presLayoutVars>
          <dgm:bulletEnabled val="1"/>
        </dgm:presLayoutVars>
      </dgm:prSet>
      <dgm:spPr/>
    </dgm:pt>
    <dgm:pt modelId="{319B05D3-B1F6-4B22-8520-8587A6E4CF69}" type="pres">
      <dgm:prSet presAssocID="{FEA49C9E-4D2B-433C-B0B6-A1D69E749997}" presName="sp" presStyleCnt="0"/>
      <dgm:spPr/>
    </dgm:pt>
    <dgm:pt modelId="{59081A5D-488C-4C64-91A9-0E7D1419B2D9}" type="pres">
      <dgm:prSet presAssocID="{C17D854B-3492-4A7B-ADEE-E79BB939D5E6}" presName="linNode" presStyleCnt="0"/>
      <dgm:spPr/>
    </dgm:pt>
    <dgm:pt modelId="{38F78C0B-2A3F-4B34-8E95-B04B9431ED72}" type="pres">
      <dgm:prSet presAssocID="{C17D854B-3492-4A7B-ADEE-E79BB939D5E6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1E058A83-DA6C-42BF-A517-8E0E26E68FE6}" type="pres">
      <dgm:prSet presAssocID="{C17D854B-3492-4A7B-ADEE-E79BB939D5E6}" presName="descendantText" presStyleLbl="alignAccFollowNode1" presStyleIdx="3" presStyleCnt="5">
        <dgm:presLayoutVars>
          <dgm:bulletEnabled val="1"/>
        </dgm:presLayoutVars>
      </dgm:prSet>
      <dgm:spPr/>
    </dgm:pt>
    <dgm:pt modelId="{ABF808EE-8970-4851-B7D9-376BD42E8C59}" type="pres">
      <dgm:prSet presAssocID="{0BDBD9AA-D039-4974-97AD-76FA934551FD}" presName="sp" presStyleCnt="0"/>
      <dgm:spPr/>
    </dgm:pt>
    <dgm:pt modelId="{79B06447-7DF5-4809-9A09-8CD97936E43A}" type="pres">
      <dgm:prSet presAssocID="{940FFB14-66C5-4088-9E27-B113C8638F4A}" presName="linNode" presStyleCnt="0"/>
      <dgm:spPr/>
    </dgm:pt>
    <dgm:pt modelId="{193F757D-0256-4843-93EA-D6625691632C}" type="pres">
      <dgm:prSet presAssocID="{940FFB14-66C5-4088-9E27-B113C8638F4A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A3C55443-B063-4E37-9BA9-170183A6CFED}" type="pres">
      <dgm:prSet presAssocID="{940FFB14-66C5-4088-9E27-B113C8638F4A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26FC3D09-5E3B-4D84-AF6F-35B463573311}" type="presOf" srcId="{C17D854B-3492-4A7B-ADEE-E79BB939D5E6}" destId="{38F78C0B-2A3F-4B34-8E95-B04B9431ED72}" srcOrd="0" destOrd="0" presId="urn:microsoft.com/office/officeart/2005/8/layout/vList5"/>
    <dgm:cxn modelId="{583C1C0A-B237-4315-A834-4664F839BA61}" type="presOf" srcId="{A271155B-3830-4EB8-88E9-BA2152F05C7B}" destId="{4FABD89F-D79D-42C3-8F4B-818306190482}" srcOrd="0" destOrd="0" presId="urn:microsoft.com/office/officeart/2005/8/layout/vList5"/>
    <dgm:cxn modelId="{4EA5450F-1F20-447C-AAC8-4F11510FD80A}" type="presOf" srcId="{851DC2DA-EF1C-4A10-92E3-09C465AE8F53}" destId="{F09C62F8-FE53-4712-8323-CD01D5D2B2EE}" srcOrd="0" destOrd="0" presId="urn:microsoft.com/office/officeart/2005/8/layout/vList5"/>
    <dgm:cxn modelId="{67D1D01C-683D-489E-8025-C53F65871025}" type="presOf" srcId="{4E8B1E93-B2EB-4018-8D8B-CEB805ED0DC8}" destId="{F82D5B42-2484-4262-A35C-913A94943C48}" srcOrd="0" destOrd="2" presId="urn:microsoft.com/office/officeart/2005/8/layout/vList5"/>
    <dgm:cxn modelId="{81563C36-46FE-4008-8845-0E50955050CE}" type="presOf" srcId="{A1EDAEE5-4771-44B0-B8D0-595145A8A040}" destId="{BEC316A5-CBEE-4ABD-9C0A-8F2C74900B94}" srcOrd="0" destOrd="0" presId="urn:microsoft.com/office/officeart/2005/8/layout/vList5"/>
    <dgm:cxn modelId="{A473803B-70B6-47F4-AD27-F0C871E5BACD}" srcId="{C0D45800-EF82-4EF8-95C3-41ECAF932413}" destId="{940FFB14-66C5-4088-9E27-B113C8638F4A}" srcOrd="4" destOrd="0" parTransId="{6E096D52-6D02-41FE-BA72-D6F0356DB271}" sibTransId="{D8C30F2B-65E6-445B-8C77-8A9187DF9892}"/>
    <dgm:cxn modelId="{2D29B43B-FC78-438F-83C5-6FCB7F6EA76C}" srcId="{A1EDAEE5-4771-44B0-B8D0-595145A8A040}" destId="{00AB46ED-18F1-48A7-B530-C4A23E60007F}" srcOrd="0" destOrd="0" parTransId="{BACEDD31-8482-4BCD-A7EE-ED847D20CC2C}" sibTransId="{D610AB27-9EEC-4706-A0CF-8C1ACCD754D3}"/>
    <dgm:cxn modelId="{8F4B995D-B2B9-40EE-A1B6-A071DBE7202A}" srcId="{940FFB14-66C5-4088-9E27-B113C8638F4A}" destId="{4D106662-4910-4F08-B341-22EF6CC548D5}" srcOrd="1" destOrd="0" parTransId="{0F20DBB3-374D-4A41-9303-F312557055B8}" sibTransId="{9B27C1BD-FC78-406E-AF25-79EDFB8AFC11}"/>
    <dgm:cxn modelId="{0C3BA15D-DD1B-4B32-A1CF-0891B0B86692}" type="presOf" srcId="{940FFB14-66C5-4088-9E27-B113C8638F4A}" destId="{193F757D-0256-4843-93EA-D6625691632C}" srcOrd="0" destOrd="0" presId="urn:microsoft.com/office/officeart/2005/8/layout/vList5"/>
    <dgm:cxn modelId="{EAE52B62-EC64-4A07-8B14-DC2F5DAF2276}" srcId="{C17D854B-3492-4A7B-ADEE-E79BB939D5E6}" destId="{31B7D448-EA2D-461C-8C7C-CEEF8B0B8A5A}" srcOrd="0" destOrd="0" parTransId="{04EB28E9-D0C5-458A-8FAC-65B411A83497}" sibTransId="{F0EEB45E-045C-4ECE-89CD-27AC9AF9591B}"/>
    <dgm:cxn modelId="{30C96943-2E14-4989-A9DB-9CC02A226B3B}" type="presOf" srcId="{A4C9A7D7-384A-4019-923F-E5E9A39867C4}" destId="{1F106AA0-9511-4A20-9072-87200BB1497F}" srcOrd="0" destOrd="1" presId="urn:microsoft.com/office/officeart/2005/8/layout/vList5"/>
    <dgm:cxn modelId="{FD2F4966-F9A1-4466-89B6-C9E29A0A26FF}" type="presOf" srcId="{38665DC5-1089-435B-8D7A-E13F2F66CF39}" destId="{1E058A83-DA6C-42BF-A517-8E0E26E68FE6}" srcOrd="0" destOrd="1" presId="urn:microsoft.com/office/officeart/2005/8/layout/vList5"/>
    <dgm:cxn modelId="{883C2567-DE74-4F7D-ABFA-9BEBDEA6EEA3}" srcId="{A271155B-3830-4EB8-88E9-BA2152F05C7B}" destId="{A4C9A7D7-384A-4019-923F-E5E9A39867C4}" srcOrd="1" destOrd="0" parTransId="{ECF8FF99-120F-4896-B28C-78E11DDD6A35}" sibTransId="{D267FEA9-7C8D-45A5-809D-4A9267B51E80}"/>
    <dgm:cxn modelId="{DF064447-EDE7-4DB3-9A6F-B944D31B40A1}" type="presOf" srcId="{C0D45800-EF82-4EF8-95C3-41ECAF932413}" destId="{CDFA7204-7752-4DDC-95F9-D8395E004851}" srcOrd="0" destOrd="0" presId="urn:microsoft.com/office/officeart/2005/8/layout/vList5"/>
    <dgm:cxn modelId="{7BD2646C-746A-419C-BC6A-0B7BEAAF27D1}" srcId="{C17D854B-3492-4A7B-ADEE-E79BB939D5E6}" destId="{38665DC5-1089-435B-8D7A-E13F2F66CF39}" srcOrd="1" destOrd="0" parTransId="{44028855-B891-46E6-9048-B274CBF98D4F}" sibTransId="{C8CFBECE-DAD5-462B-B0A2-A37D32094D42}"/>
    <dgm:cxn modelId="{5FEB724D-75D6-41C7-B478-53B86E592784}" type="presOf" srcId="{31B7D448-EA2D-461C-8C7C-CEEF8B0B8A5A}" destId="{1E058A83-DA6C-42BF-A517-8E0E26E68FE6}" srcOrd="0" destOrd="0" presId="urn:microsoft.com/office/officeart/2005/8/layout/vList5"/>
    <dgm:cxn modelId="{D63F734F-C70A-43F8-8EDA-016C19DA9313}" type="presOf" srcId="{2731C482-9F1B-40AA-9B08-CBAAD60A69B8}" destId="{A3C55443-B063-4E37-9BA9-170183A6CFED}" srcOrd="0" destOrd="2" presId="urn:microsoft.com/office/officeart/2005/8/layout/vList5"/>
    <dgm:cxn modelId="{083EC36F-37F8-44B0-AFAF-E2FFE5FA9E27}" srcId="{A1EDAEE5-4771-44B0-B8D0-595145A8A040}" destId="{4E8B1E93-B2EB-4018-8D8B-CEB805ED0DC8}" srcOrd="2" destOrd="0" parTransId="{30244772-B386-4D2D-9EE2-D52E8DC085E4}" sibTransId="{3421C111-1B78-4CBB-A218-0636E4E8DD97}"/>
    <dgm:cxn modelId="{0176AB71-DA9F-4F7C-8D6E-937805179ABB}" srcId="{940FFB14-66C5-4088-9E27-B113C8638F4A}" destId="{6EFB25D9-3650-4B03-9995-AAF23C8B82EC}" srcOrd="0" destOrd="0" parTransId="{B51CA4C6-6373-4DFA-BC9F-9D3A0EC615A2}" sibTransId="{E487DA8F-401B-46A5-A4AA-312EF5239C91}"/>
    <dgm:cxn modelId="{A8191A54-CFCC-4104-B3AF-16E8F49369C3}" type="presOf" srcId="{5E171C0A-3E93-4FD1-80CC-4654EB53F556}" destId="{F09C62F8-FE53-4712-8323-CD01D5D2B2EE}" srcOrd="0" destOrd="1" presId="urn:microsoft.com/office/officeart/2005/8/layout/vList5"/>
    <dgm:cxn modelId="{B8F2655A-C246-4E52-8188-6411AA3D17DF}" srcId="{A271155B-3830-4EB8-88E9-BA2152F05C7B}" destId="{B1BB3F77-42A4-49A0-BBD0-7A8E77CCB732}" srcOrd="0" destOrd="0" parTransId="{1E9C2E0B-D391-4672-A021-B7FC9E0EF096}" sibTransId="{8AD0997C-D9F9-4387-9CE1-394863FDDBE4}"/>
    <dgm:cxn modelId="{F9EB607C-EDD0-4E39-AF5C-06E2784F7B95}" type="presOf" srcId="{00AB46ED-18F1-48A7-B530-C4A23E60007F}" destId="{F82D5B42-2484-4262-A35C-913A94943C48}" srcOrd="0" destOrd="0" presId="urn:microsoft.com/office/officeart/2005/8/layout/vList5"/>
    <dgm:cxn modelId="{5390C47F-70D3-4A2B-91DE-B921EBC0313E}" type="presOf" srcId="{6EFB25D9-3650-4B03-9995-AAF23C8B82EC}" destId="{A3C55443-B063-4E37-9BA9-170183A6CFED}" srcOrd="0" destOrd="0" presId="urn:microsoft.com/office/officeart/2005/8/layout/vList5"/>
    <dgm:cxn modelId="{BB667383-E291-4039-95AB-5F5BC76B775E}" srcId="{FA5FB272-11D6-4035-B9D2-395E9420F9E3}" destId="{851DC2DA-EF1C-4A10-92E3-09C465AE8F53}" srcOrd="0" destOrd="0" parTransId="{1105337B-DB58-4D13-BA04-CC9F6776D10C}" sibTransId="{3C511F5D-3238-470C-BEA3-82FFC5B04B97}"/>
    <dgm:cxn modelId="{98A46B8B-6890-4F18-899E-7B7939DCFC9C}" srcId="{C0D45800-EF82-4EF8-95C3-41ECAF932413}" destId="{FA5FB272-11D6-4035-B9D2-395E9420F9E3}" srcOrd="1" destOrd="0" parTransId="{7B68F2ED-3B99-4F69-87C1-25C4D5F1772F}" sibTransId="{81B565C3-99B1-4A2F-96BC-5C2BD0F9798C}"/>
    <dgm:cxn modelId="{D8C59F8B-CA6E-478F-9679-DCEBE9954F83}" srcId="{FA5FB272-11D6-4035-B9D2-395E9420F9E3}" destId="{52878C32-F0AB-4C63-8F87-888AB12E7791}" srcOrd="2" destOrd="0" parTransId="{7DA9AE11-D8C2-4CB4-8A03-0C4DE43DAEF8}" sibTransId="{1B6E4DA7-2E2E-4438-AB2F-E84A8158B882}"/>
    <dgm:cxn modelId="{E0364296-3A23-434F-91B9-F3679C054FFC}" srcId="{940FFB14-66C5-4088-9E27-B113C8638F4A}" destId="{2731C482-9F1B-40AA-9B08-CBAAD60A69B8}" srcOrd="2" destOrd="0" parTransId="{5BA84EC3-BC7F-4343-A984-8EFDB92EEAE7}" sibTransId="{E7076468-28C4-4FD6-B61A-F4C6E5F69642}"/>
    <dgm:cxn modelId="{0C6F3C98-207C-4959-AF9B-4DCBDBCAC3F5}" type="presOf" srcId="{52878C32-F0AB-4C63-8F87-888AB12E7791}" destId="{F09C62F8-FE53-4712-8323-CD01D5D2B2EE}" srcOrd="0" destOrd="2" presId="urn:microsoft.com/office/officeart/2005/8/layout/vList5"/>
    <dgm:cxn modelId="{B00F7DA1-0948-4158-B8AA-EB2E6A09DA53}" srcId="{C0D45800-EF82-4EF8-95C3-41ECAF932413}" destId="{A1EDAEE5-4771-44B0-B8D0-595145A8A040}" srcOrd="2" destOrd="0" parTransId="{C28D08E6-2342-4FBD-9DD9-3319A409B6DB}" sibTransId="{FEA49C9E-4D2B-433C-B0B6-A1D69E749997}"/>
    <dgm:cxn modelId="{4E4DBEA1-84C8-40DC-ABC3-17E2D361706B}" type="presOf" srcId="{FA5FB272-11D6-4035-B9D2-395E9420F9E3}" destId="{9A5F4916-9008-4FD5-9B27-AE6E79C391E5}" srcOrd="0" destOrd="0" presId="urn:microsoft.com/office/officeart/2005/8/layout/vList5"/>
    <dgm:cxn modelId="{8613C6B5-6B7A-42A9-A42F-131D432ABD84}" type="presOf" srcId="{B1BB3F77-42A4-49A0-BBD0-7A8E77CCB732}" destId="{1F106AA0-9511-4A20-9072-87200BB1497F}" srcOrd="0" destOrd="0" presId="urn:microsoft.com/office/officeart/2005/8/layout/vList5"/>
    <dgm:cxn modelId="{420A57C6-5B24-4E33-A90E-616B3AD8E3C0}" srcId="{C0D45800-EF82-4EF8-95C3-41ECAF932413}" destId="{A271155B-3830-4EB8-88E9-BA2152F05C7B}" srcOrd="0" destOrd="0" parTransId="{47BB3D42-452D-415C-A9D7-4C8CC362CFB9}" sibTransId="{1134BED2-4B1A-4412-B406-5DB94C8068D3}"/>
    <dgm:cxn modelId="{76F5E3CD-2016-4D26-8A02-1970EC96F95E}" srcId="{A1EDAEE5-4771-44B0-B8D0-595145A8A040}" destId="{F1D07F9A-EE60-4917-8748-F06373FFBCAC}" srcOrd="1" destOrd="0" parTransId="{9885C2E2-662D-4ACA-864B-36E44E463760}" sibTransId="{9A3CACCD-2226-4A57-8CC1-660CF2F845D4}"/>
    <dgm:cxn modelId="{9980A3D2-338E-4494-BD8C-A219AEA558A2}" srcId="{FA5FB272-11D6-4035-B9D2-395E9420F9E3}" destId="{5E171C0A-3E93-4FD1-80CC-4654EB53F556}" srcOrd="1" destOrd="0" parTransId="{3B38ED97-AD49-4786-BFFF-6DAECEA96573}" sibTransId="{C5227D15-7A51-4F1B-A6FA-C2011D0C327A}"/>
    <dgm:cxn modelId="{665FA4DE-EE19-4F26-927B-E7DDD21D4D49}" srcId="{C0D45800-EF82-4EF8-95C3-41ECAF932413}" destId="{C17D854B-3492-4A7B-ADEE-E79BB939D5E6}" srcOrd="3" destOrd="0" parTransId="{2DFC270D-7BF2-4F10-9186-66E3D4C80FBD}" sibTransId="{0BDBD9AA-D039-4974-97AD-76FA934551FD}"/>
    <dgm:cxn modelId="{3BA136DF-2F48-4D7C-AF1B-19700CD43189}" type="presOf" srcId="{6B6E215D-FB11-43D5-97A9-54EBA8454F94}" destId="{1F106AA0-9511-4A20-9072-87200BB1497F}" srcOrd="0" destOrd="2" presId="urn:microsoft.com/office/officeart/2005/8/layout/vList5"/>
    <dgm:cxn modelId="{FB6492E5-B802-49DB-A3BE-6C642AC9C6E2}" srcId="{A271155B-3830-4EB8-88E9-BA2152F05C7B}" destId="{6B6E215D-FB11-43D5-97A9-54EBA8454F94}" srcOrd="2" destOrd="0" parTransId="{5EB34DBC-95EF-445E-ADC6-9C2A01DFBD18}" sibTransId="{EF3E94C8-A94A-4C6F-8BEE-668A7C07EB6A}"/>
    <dgm:cxn modelId="{C81754F7-D2A6-467A-87D2-365375F97792}" type="presOf" srcId="{F1D07F9A-EE60-4917-8748-F06373FFBCAC}" destId="{F82D5B42-2484-4262-A35C-913A94943C48}" srcOrd="0" destOrd="1" presId="urn:microsoft.com/office/officeart/2005/8/layout/vList5"/>
    <dgm:cxn modelId="{9295A3FE-EBF7-4913-BDE4-BD53FF8E5900}" type="presOf" srcId="{4D106662-4910-4F08-B341-22EF6CC548D5}" destId="{A3C55443-B063-4E37-9BA9-170183A6CFED}" srcOrd="0" destOrd="1" presId="urn:microsoft.com/office/officeart/2005/8/layout/vList5"/>
    <dgm:cxn modelId="{C40EA799-867F-4339-B011-1BC73C4DFB14}" type="presParOf" srcId="{CDFA7204-7752-4DDC-95F9-D8395E004851}" destId="{2204EAD2-3AE7-4708-99DA-8E4C816F75C6}" srcOrd="0" destOrd="0" presId="urn:microsoft.com/office/officeart/2005/8/layout/vList5"/>
    <dgm:cxn modelId="{95E37547-1B5B-4A53-9EBB-EC2B5119D632}" type="presParOf" srcId="{2204EAD2-3AE7-4708-99DA-8E4C816F75C6}" destId="{4FABD89F-D79D-42C3-8F4B-818306190482}" srcOrd="0" destOrd="0" presId="urn:microsoft.com/office/officeart/2005/8/layout/vList5"/>
    <dgm:cxn modelId="{84C8B5BB-5595-47AB-97A6-F24B32C95B78}" type="presParOf" srcId="{2204EAD2-3AE7-4708-99DA-8E4C816F75C6}" destId="{1F106AA0-9511-4A20-9072-87200BB1497F}" srcOrd="1" destOrd="0" presId="urn:microsoft.com/office/officeart/2005/8/layout/vList5"/>
    <dgm:cxn modelId="{BE11DC4F-8716-4593-A3C6-27B3695FE3E7}" type="presParOf" srcId="{CDFA7204-7752-4DDC-95F9-D8395E004851}" destId="{F3231FEA-AB62-48DD-A49F-5CF2C9E1467F}" srcOrd="1" destOrd="0" presId="urn:microsoft.com/office/officeart/2005/8/layout/vList5"/>
    <dgm:cxn modelId="{41D4AB40-2ABA-4F6A-BF24-7E455BA0EA11}" type="presParOf" srcId="{CDFA7204-7752-4DDC-95F9-D8395E004851}" destId="{43AE7DA2-CC52-4C29-8A68-BD32F4106092}" srcOrd="2" destOrd="0" presId="urn:microsoft.com/office/officeart/2005/8/layout/vList5"/>
    <dgm:cxn modelId="{512F1D48-3F0D-47AF-A891-DD39F64F95D8}" type="presParOf" srcId="{43AE7DA2-CC52-4C29-8A68-BD32F4106092}" destId="{9A5F4916-9008-4FD5-9B27-AE6E79C391E5}" srcOrd="0" destOrd="0" presId="urn:microsoft.com/office/officeart/2005/8/layout/vList5"/>
    <dgm:cxn modelId="{4F865A79-0B03-4B7F-81FD-E5DC2BD67474}" type="presParOf" srcId="{43AE7DA2-CC52-4C29-8A68-BD32F4106092}" destId="{F09C62F8-FE53-4712-8323-CD01D5D2B2EE}" srcOrd="1" destOrd="0" presId="urn:microsoft.com/office/officeart/2005/8/layout/vList5"/>
    <dgm:cxn modelId="{2C7AD1CA-9484-480F-94BB-C2A03A7FCA01}" type="presParOf" srcId="{CDFA7204-7752-4DDC-95F9-D8395E004851}" destId="{57D662FE-DFEE-455B-8225-7923613362FD}" srcOrd="3" destOrd="0" presId="urn:microsoft.com/office/officeart/2005/8/layout/vList5"/>
    <dgm:cxn modelId="{08F8F84B-6E4E-44A7-8D4C-C69EC3F74BA4}" type="presParOf" srcId="{CDFA7204-7752-4DDC-95F9-D8395E004851}" destId="{F3300FE7-CB1D-4D67-95B6-E06D1BE56543}" srcOrd="4" destOrd="0" presId="urn:microsoft.com/office/officeart/2005/8/layout/vList5"/>
    <dgm:cxn modelId="{C457ACA0-78DE-40DA-8184-616D62BEF1A4}" type="presParOf" srcId="{F3300FE7-CB1D-4D67-95B6-E06D1BE56543}" destId="{BEC316A5-CBEE-4ABD-9C0A-8F2C74900B94}" srcOrd="0" destOrd="0" presId="urn:microsoft.com/office/officeart/2005/8/layout/vList5"/>
    <dgm:cxn modelId="{73BB5BDC-1B42-4CAB-A4AE-7EE6FD5921F9}" type="presParOf" srcId="{F3300FE7-CB1D-4D67-95B6-E06D1BE56543}" destId="{F82D5B42-2484-4262-A35C-913A94943C48}" srcOrd="1" destOrd="0" presId="urn:microsoft.com/office/officeart/2005/8/layout/vList5"/>
    <dgm:cxn modelId="{8CAFD3FF-B489-4555-91CD-7D020E3CE636}" type="presParOf" srcId="{CDFA7204-7752-4DDC-95F9-D8395E004851}" destId="{319B05D3-B1F6-4B22-8520-8587A6E4CF69}" srcOrd="5" destOrd="0" presId="urn:microsoft.com/office/officeart/2005/8/layout/vList5"/>
    <dgm:cxn modelId="{C840D88C-6071-4771-BE2C-038A66167534}" type="presParOf" srcId="{CDFA7204-7752-4DDC-95F9-D8395E004851}" destId="{59081A5D-488C-4C64-91A9-0E7D1419B2D9}" srcOrd="6" destOrd="0" presId="urn:microsoft.com/office/officeart/2005/8/layout/vList5"/>
    <dgm:cxn modelId="{EA4CC484-ADAF-4BD0-BBB9-3D6666F8FC7A}" type="presParOf" srcId="{59081A5D-488C-4C64-91A9-0E7D1419B2D9}" destId="{38F78C0B-2A3F-4B34-8E95-B04B9431ED72}" srcOrd="0" destOrd="0" presId="urn:microsoft.com/office/officeart/2005/8/layout/vList5"/>
    <dgm:cxn modelId="{1C001FD0-BA1A-4BC6-9543-84F97B2D6E8C}" type="presParOf" srcId="{59081A5D-488C-4C64-91A9-0E7D1419B2D9}" destId="{1E058A83-DA6C-42BF-A517-8E0E26E68FE6}" srcOrd="1" destOrd="0" presId="urn:microsoft.com/office/officeart/2005/8/layout/vList5"/>
    <dgm:cxn modelId="{273B9205-B045-41E3-A2FF-9A146A4BAC93}" type="presParOf" srcId="{CDFA7204-7752-4DDC-95F9-D8395E004851}" destId="{ABF808EE-8970-4851-B7D9-376BD42E8C59}" srcOrd="7" destOrd="0" presId="urn:microsoft.com/office/officeart/2005/8/layout/vList5"/>
    <dgm:cxn modelId="{0AFD9831-83F4-41D8-9F28-D5783D675D87}" type="presParOf" srcId="{CDFA7204-7752-4DDC-95F9-D8395E004851}" destId="{79B06447-7DF5-4809-9A09-8CD97936E43A}" srcOrd="8" destOrd="0" presId="urn:microsoft.com/office/officeart/2005/8/layout/vList5"/>
    <dgm:cxn modelId="{05E498DE-8A69-4B4B-8239-6630CC188836}" type="presParOf" srcId="{79B06447-7DF5-4809-9A09-8CD97936E43A}" destId="{193F757D-0256-4843-93EA-D6625691632C}" srcOrd="0" destOrd="0" presId="urn:microsoft.com/office/officeart/2005/8/layout/vList5"/>
    <dgm:cxn modelId="{306250BB-A215-41DD-A116-E90AE9FF8596}" type="presParOf" srcId="{79B06447-7DF5-4809-9A09-8CD97936E43A}" destId="{A3C55443-B063-4E37-9BA9-170183A6CFE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A5A44EB-B434-4501-89CE-36E4CCB51101}" type="doc">
      <dgm:prSet loTypeId="urn:microsoft.com/office/officeart/2005/8/layout/vList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3B46A699-740F-496B-8F16-1694ACF47159}">
      <dgm:prSet/>
      <dgm:spPr/>
      <dgm:t>
        <a:bodyPr/>
        <a:lstStyle/>
        <a:p>
          <a:r>
            <a:rPr lang="es-ES"/>
            <a:t>Mayor dedicación de tiempo a la comercialización: Ejemplo: Un agricultor puede pasar de dedicar 5% a 25% de su tiempo a la venta</a:t>
          </a:r>
        </a:p>
      </dgm:t>
    </dgm:pt>
    <dgm:pt modelId="{58DC00FB-1460-4346-A158-925723D3573E}" type="parTrans" cxnId="{567CEA16-922E-45FD-8844-CB55E3F3FBB4}">
      <dgm:prSet/>
      <dgm:spPr/>
      <dgm:t>
        <a:bodyPr/>
        <a:lstStyle/>
        <a:p>
          <a:endParaRPr lang="es-ES"/>
        </a:p>
      </dgm:t>
    </dgm:pt>
    <dgm:pt modelId="{F262C1CA-DB52-4C2E-AEB3-CD7DA257B9F5}" type="sibTrans" cxnId="{567CEA16-922E-45FD-8844-CB55E3F3FBB4}">
      <dgm:prSet/>
      <dgm:spPr/>
      <dgm:t>
        <a:bodyPr/>
        <a:lstStyle/>
        <a:p>
          <a:endParaRPr lang="es-ES"/>
        </a:p>
      </dgm:t>
    </dgm:pt>
    <dgm:pt modelId="{EE0117B3-8FC3-4DAD-BEBD-1D8DAC22B000}">
      <dgm:prSet/>
      <dgm:spPr/>
      <dgm:t>
        <a:bodyPr/>
        <a:lstStyle/>
        <a:p>
          <a:r>
            <a:rPr lang="es-ES" dirty="0"/>
            <a:t>Necesidad de diversificar la producción: </a:t>
          </a:r>
          <a:br>
            <a:rPr lang="es-ES" dirty="0"/>
          </a:br>
          <a:r>
            <a:rPr lang="es-ES" dirty="0"/>
            <a:t>Especialmente en modelos de cestas o grupos de consumo</a:t>
          </a:r>
        </a:p>
      </dgm:t>
    </dgm:pt>
    <dgm:pt modelId="{FCF796CA-AB7D-4AEE-B2DC-F490EB3FCDA0}" type="parTrans" cxnId="{A55A1A0F-3B4A-46EB-A8BD-26902C2E6DB6}">
      <dgm:prSet/>
      <dgm:spPr/>
      <dgm:t>
        <a:bodyPr/>
        <a:lstStyle/>
        <a:p>
          <a:endParaRPr lang="es-ES"/>
        </a:p>
      </dgm:t>
    </dgm:pt>
    <dgm:pt modelId="{7DF6878A-7C30-40F3-B1F8-3EE6F6D47916}" type="sibTrans" cxnId="{A55A1A0F-3B4A-46EB-A8BD-26902C2E6DB6}">
      <dgm:prSet/>
      <dgm:spPr/>
      <dgm:t>
        <a:bodyPr/>
        <a:lstStyle/>
        <a:p>
          <a:endParaRPr lang="es-ES"/>
        </a:p>
      </dgm:t>
    </dgm:pt>
    <dgm:pt modelId="{B001AB78-C97C-4BF2-848B-B50190CDBCEE}">
      <dgm:prSet/>
      <dgm:spPr/>
      <dgm:t>
        <a:bodyPr/>
        <a:lstStyle/>
        <a:p>
          <a:r>
            <a:rPr lang="es-ES" dirty="0"/>
            <a:t>Posible limitación del volumen de ventas: </a:t>
          </a:r>
          <a:br>
            <a:rPr lang="es-ES" dirty="0"/>
          </a:br>
          <a:r>
            <a:rPr lang="es-ES" dirty="0"/>
            <a:t>Dependencia de la demanda local</a:t>
          </a:r>
        </a:p>
      </dgm:t>
    </dgm:pt>
    <dgm:pt modelId="{A2876172-7CBC-4C3F-87FE-B512CABD57B1}" type="parTrans" cxnId="{2D0E30B7-7069-443F-B018-841A426DF23C}">
      <dgm:prSet/>
      <dgm:spPr/>
      <dgm:t>
        <a:bodyPr/>
        <a:lstStyle/>
        <a:p>
          <a:endParaRPr lang="es-ES"/>
        </a:p>
      </dgm:t>
    </dgm:pt>
    <dgm:pt modelId="{16805546-3E1B-4783-8412-EDB8DA4E1305}" type="sibTrans" cxnId="{2D0E30B7-7069-443F-B018-841A426DF23C}">
      <dgm:prSet/>
      <dgm:spPr/>
      <dgm:t>
        <a:bodyPr/>
        <a:lstStyle/>
        <a:p>
          <a:endParaRPr lang="es-ES"/>
        </a:p>
      </dgm:t>
    </dgm:pt>
    <dgm:pt modelId="{C52719E7-4ABD-4799-9610-6E762452C2FA}">
      <dgm:prSet/>
      <dgm:spPr/>
      <dgm:t>
        <a:bodyPr/>
        <a:lstStyle/>
        <a:p>
          <a:r>
            <a:rPr lang="es-ES" dirty="0"/>
            <a:t>Inversión en logística y equipamiento: </a:t>
          </a:r>
          <a:br>
            <a:rPr lang="es-ES" dirty="0"/>
          </a:br>
          <a:r>
            <a:rPr lang="es-ES" dirty="0"/>
            <a:t>Vehículos de reparto, sistemas de refrigeración, etc.</a:t>
          </a:r>
        </a:p>
      </dgm:t>
    </dgm:pt>
    <dgm:pt modelId="{FE45FE0E-9EFD-4253-A494-544993B52356}" type="parTrans" cxnId="{C3ADB4EE-9A4F-4025-95E4-63EBAD9E514A}">
      <dgm:prSet/>
      <dgm:spPr/>
      <dgm:t>
        <a:bodyPr/>
        <a:lstStyle/>
        <a:p>
          <a:endParaRPr lang="es-ES"/>
        </a:p>
      </dgm:t>
    </dgm:pt>
    <dgm:pt modelId="{63CF03DB-0F29-4C12-B99E-277ADA14E097}" type="sibTrans" cxnId="{C3ADB4EE-9A4F-4025-95E4-63EBAD9E514A}">
      <dgm:prSet/>
      <dgm:spPr/>
      <dgm:t>
        <a:bodyPr/>
        <a:lstStyle/>
        <a:p>
          <a:endParaRPr lang="es-ES"/>
        </a:p>
      </dgm:t>
    </dgm:pt>
    <dgm:pt modelId="{07546ACB-7566-4748-B3B7-E7DEBC9CBD96}">
      <dgm:prSet/>
      <dgm:spPr/>
      <dgm:t>
        <a:bodyPr/>
        <a:lstStyle/>
        <a:p>
          <a:r>
            <a:rPr lang="es-ES" dirty="0"/>
            <a:t>Complejidad en la gestión y planificación: </a:t>
          </a:r>
          <a:br>
            <a:rPr lang="es-ES" dirty="0"/>
          </a:br>
          <a:r>
            <a:rPr lang="es-ES" dirty="0"/>
            <a:t>Necesidad de equilibrar producción y demanda variable</a:t>
          </a:r>
        </a:p>
      </dgm:t>
    </dgm:pt>
    <dgm:pt modelId="{EB03E2CF-753F-40C3-85D7-5B1DC96DF8C7}" type="parTrans" cxnId="{2DDA18CF-70A2-44EC-A11B-245E530B6D37}">
      <dgm:prSet/>
      <dgm:spPr/>
      <dgm:t>
        <a:bodyPr/>
        <a:lstStyle/>
        <a:p>
          <a:endParaRPr lang="es-ES"/>
        </a:p>
      </dgm:t>
    </dgm:pt>
    <dgm:pt modelId="{7FCB37BE-2F90-4AEC-AE9B-707C5E0BB3E5}" type="sibTrans" cxnId="{2DDA18CF-70A2-44EC-A11B-245E530B6D37}">
      <dgm:prSet/>
      <dgm:spPr/>
      <dgm:t>
        <a:bodyPr/>
        <a:lstStyle/>
        <a:p>
          <a:endParaRPr lang="es-ES"/>
        </a:p>
      </dgm:t>
    </dgm:pt>
    <dgm:pt modelId="{9A79BF06-D5C1-49DE-A920-0BA04FC871DF}" type="pres">
      <dgm:prSet presAssocID="{AA5A44EB-B434-4501-89CE-36E4CCB51101}" presName="linearFlow" presStyleCnt="0">
        <dgm:presLayoutVars>
          <dgm:dir/>
          <dgm:resizeHandles val="exact"/>
        </dgm:presLayoutVars>
      </dgm:prSet>
      <dgm:spPr/>
    </dgm:pt>
    <dgm:pt modelId="{079839A5-1D75-46C7-BF56-F8EDD321F706}" type="pres">
      <dgm:prSet presAssocID="{3B46A699-740F-496B-8F16-1694ACF47159}" presName="composite" presStyleCnt="0"/>
      <dgm:spPr/>
    </dgm:pt>
    <dgm:pt modelId="{6A4B3957-74DA-471E-AC71-6E0F5460E4DC}" type="pres">
      <dgm:prSet presAssocID="{3B46A699-740F-496B-8F16-1694ACF47159}" presName="imgShp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0B87F19A-6128-4028-8344-B291C9FC9308}" type="pres">
      <dgm:prSet presAssocID="{3B46A699-740F-496B-8F16-1694ACF47159}" presName="txShp" presStyleLbl="node1" presStyleIdx="0" presStyleCnt="5">
        <dgm:presLayoutVars>
          <dgm:bulletEnabled val="1"/>
        </dgm:presLayoutVars>
      </dgm:prSet>
      <dgm:spPr/>
    </dgm:pt>
    <dgm:pt modelId="{F1E2BF44-5E68-4001-A02A-95DB388A5CF3}" type="pres">
      <dgm:prSet presAssocID="{F262C1CA-DB52-4C2E-AEB3-CD7DA257B9F5}" presName="spacing" presStyleCnt="0"/>
      <dgm:spPr/>
    </dgm:pt>
    <dgm:pt modelId="{34D14067-F028-4741-956E-69F70E022460}" type="pres">
      <dgm:prSet presAssocID="{EE0117B3-8FC3-4DAD-BEBD-1D8DAC22B000}" presName="composite" presStyleCnt="0"/>
      <dgm:spPr/>
    </dgm:pt>
    <dgm:pt modelId="{0E6D0590-1F74-4CCA-AC33-736CEE73A833}" type="pres">
      <dgm:prSet presAssocID="{EE0117B3-8FC3-4DAD-BEBD-1D8DAC22B000}" presName="imgShp" presStyleLbl="fgImgPlac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rutero"/>
        </a:ext>
      </dgm:extLst>
    </dgm:pt>
    <dgm:pt modelId="{4F1A444D-85EA-4298-B0D5-72157FA09880}" type="pres">
      <dgm:prSet presAssocID="{EE0117B3-8FC3-4DAD-BEBD-1D8DAC22B000}" presName="txShp" presStyleLbl="node1" presStyleIdx="1" presStyleCnt="5">
        <dgm:presLayoutVars>
          <dgm:bulletEnabled val="1"/>
        </dgm:presLayoutVars>
      </dgm:prSet>
      <dgm:spPr/>
    </dgm:pt>
    <dgm:pt modelId="{1C5D61C5-A621-4F06-872E-2A1BC24C3AD6}" type="pres">
      <dgm:prSet presAssocID="{7DF6878A-7C30-40F3-B1F8-3EE6F6D47916}" presName="spacing" presStyleCnt="0"/>
      <dgm:spPr/>
    </dgm:pt>
    <dgm:pt modelId="{A18F5870-5AD4-4FBE-B967-417255727B35}" type="pres">
      <dgm:prSet presAssocID="{B001AB78-C97C-4BF2-848B-B50190CDBCEE}" presName="composite" presStyleCnt="0"/>
      <dgm:spPr/>
    </dgm:pt>
    <dgm:pt modelId="{6C3A9146-F45D-4A65-A544-F4705D4D097F}" type="pres">
      <dgm:prSet presAssocID="{B001AB78-C97C-4BF2-848B-B50190CDBCEE}" presName="imgShp" presStyleLbl="fgImgPlac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jo"/>
        </a:ext>
      </dgm:extLst>
    </dgm:pt>
    <dgm:pt modelId="{43C0B201-4447-480A-9F0B-370D285A0DF4}" type="pres">
      <dgm:prSet presAssocID="{B001AB78-C97C-4BF2-848B-B50190CDBCEE}" presName="txShp" presStyleLbl="node1" presStyleIdx="2" presStyleCnt="5">
        <dgm:presLayoutVars>
          <dgm:bulletEnabled val="1"/>
        </dgm:presLayoutVars>
      </dgm:prSet>
      <dgm:spPr/>
    </dgm:pt>
    <dgm:pt modelId="{375A1D45-3421-4E09-8E99-E732F37BD55B}" type="pres">
      <dgm:prSet presAssocID="{16805546-3E1B-4783-8412-EDB8DA4E1305}" presName="spacing" presStyleCnt="0"/>
      <dgm:spPr/>
    </dgm:pt>
    <dgm:pt modelId="{AF32B969-10F4-4BB7-9B71-08DB1F0CC32F}" type="pres">
      <dgm:prSet presAssocID="{C52719E7-4ABD-4799-9610-6E762452C2FA}" presName="composite" presStyleCnt="0"/>
      <dgm:spPr/>
    </dgm:pt>
    <dgm:pt modelId="{1653D54A-E90D-4427-83E7-919C8D073484}" type="pres">
      <dgm:prSet presAssocID="{C52719E7-4ABD-4799-9610-6E762452C2FA}" presName="imgShp" presStyleLbl="fgImgPlac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mión"/>
        </a:ext>
      </dgm:extLst>
    </dgm:pt>
    <dgm:pt modelId="{6280060C-F9D3-4FC1-969F-D9D04696D26B}" type="pres">
      <dgm:prSet presAssocID="{C52719E7-4ABD-4799-9610-6E762452C2FA}" presName="txShp" presStyleLbl="node1" presStyleIdx="3" presStyleCnt="5">
        <dgm:presLayoutVars>
          <dgm:bulletEnabled val="1"/>
        </dgm:presLayoutVars>
      </dgm:prSet>
      <dgm:spPr/>
    </dgm:pt>
    <dgm:pt modelId="{7D47BA41-E39F-4207-93E0-75C8E976B51C}" type="pres">
      <dgm:prSet presAssocID="{63CF03DB-0F29-4C12-B99E-277ADA14E097}" presName="spacing" presStyleCnt="0"/>
      <dgm:spPr/>
    </dgm:pt>
    <dgm:pt modelId="{780107D0-D6C8-465E-AA94-BA90518B18FE}" type="pres">
      <dgm:prSet presAssocID="{07546ACB-7566-4748-B3B7-E7DEBC9CBD96}" presName="composite" presStyleCnt="0"/>
      <dgm:spPr/>
    </dgm:pt>
    <dgm:pt modelId="{3C84089B-C341-4F46-A201-F11EF8D491F6}" type="pres">
      <dgm:prSet presAssocID="{07546ACB-7566-4748-B3B7-E7DEBC9CBD96}" presName="imgShp" presStyleLbl="fgImgPlac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aberinto"/>
        </a:ext>
      </dgm:extLst>
    </dgm:pt>
    <dgm:pt modelId="{666DAD31-BBAB-415B-8E50-1391ABB0D3DB}" type="pres">
      <dgm:prSet presAssocID="{07546ACB-7566-4748-B3B7-E7DEBC9CBD96}" presName="txShp" presStyleLbl="node1" presStyleIdx="4" presStyleCnt="5">
        <dgm:presLayoutVars>
          <dgm:bulletEnabled val="1"/>
        </dgm:presLayoutVars>
      </dgm:prSet>
      <dgm:spPr/>
    </dgm:pt>
  </dgm:ptLst>
  <dgm:cxnLst>
    <dgm:cxn modelId="{A55A1A0F-3B4A-46EB-A8BD-26902C2E6DB6}" srcId="{AA5A44EB-B434-4501-89CE-36E4CCB51101}" destId="{EE0117B3-8FC3-4DAD-BEBD-1D8DAC22B000}" srcOrd="1" destOrd="0" parTransId="{FCF796CA-AB7D-4AEE-B2DC-F490EB3FCDA0}" sibTransId="{7DF6878A-7C30-40F3-B1F8-3EE6F6D47916}"/>
    <dgm:cxn modelId="{E77E7111-CB1E-47D4-82BD-77453875F1E1}" type="presOf" srcId="{B001AB78-C97C-4BF2-848B-B50190CDBCEE}" destId="{43C0B201-4447-480A-9F0B-370D285A0DF4}" srcOrd="0" destOrd="0" presId="urn:microsoft.com/office/officeart/2005/8/layout/vList3"/>
    <dgm:cxn modelId="{567CEA16-922E-45FD-8844-CB55E3F3FBB4}" srcId="{AA5A44EB-B434-4501-89CE-36E4CCB51101}" destId="{3B46A699-740F-496B-8F16-1694ACF47159}" srcOrd="0" destOrd="0" parTransId="{58DC00FB-1460-4346-A158-925723D3573E}" sibTransId="{F262C1CA-DB52-4C2E-AEB3-CD7DA257B9F5}"/>
    <dgm:cxn modelId="{C6B7062F-CFD7-43FC-A77B-7C2B8E75CDAA}" type="presOf" srcId="{EE0117B3-8FC3-4DAD-BEBD-1D8DAC22B000}" destId="{4F1A444D-85EA-4298-B0D5-72157FA09880}" srcOrd="0" destOrd="0" presId="urn:microsoft.com/office/officeart/2005/8/layout/vList3"/>
    <dgm:cxn modelId="{0188F364-B412-4DB3-A969-CF5661F35002}" type="presOf" srcId="{AA5A44EB-B434-4501-89CE-36E4CCB51101}" destId="{9A79BF06-D5C1-49DE-A920-0BA04FC871DF}" srcOrd="0" destOrd="0" presId="urn:microsoft.com/office/officeart/2005/8/layout/vList3"/>
    <dgm:cxn modelId="{B6E17747-C509-43D2-93B9-42F5D5D2403E}" type="presOf" srcId="{07546ACB-7566-4748-B3B7-E7DEBC9CBD96}" destId="{666DAD31-BBAB-415B-8E50-1391ABB0D3DB}" srcOrd="0" destOrd="0" presId="urn:microsoft.com/office/officeart/2005/8/layout/vList3"/>
    <dgm:cxn modelId="{81FDE889-1CB3-4B9D-9A4F-29A3C2CCDC9A}" type="presOf" srcId="{3B46A699-740F-496B-8F16-1694ACF47159}" destId="{0B87F19A-6128-4028-8344-B291C9FC9308}" srcOrd="0" destOrd="0" presId="urn:microsoft.com/office/officeart/2005/8/layout/vList3"/>
    <dgm:cxn modelId="{6C221AA7-9DF4-40F1-A4DD-8B354E4BF6DC}" type="presOf" srcId="{C52719E7-4ABD-4799-9610-6E762452C2FA}" destId="{6280060C-F9D3-4FC1-969F-D9D04696D26B}" srcOrd="0" destOrd="0" presId="urn:microsoft.com/office/officeart/2005/8/layout/vList3"/>
    <dgm:cxn modelId="{2D0E30B7-7069-443F-B018-841A426DF23C}" srcId="{AA5A44EB-B434-4501-89CE-36E4CCB51101}" destId="{B001AB78-C97C-4BF2-848B-B50190CDBCEE}" srcOrd="2" destOrd="0" parTransId="{A2876172-7CBC-4C3F-87FE-B512CABD57B1}" sibTransId="{16805546-3E1B-4783-8412-EDB8DA4E1305}"/>
    <dgm:cxn modelId="{2DDA18CF-70A2-44EC-A11B-245E530B6D37}" srcId="{AA5A44EB-B434-4501-89CE-36E4CCB51101}" destId="{07546ACB-7566-4748-B3B7-E7DEBC9CBD96}" srcOrd="4" destOrd="0" parTransId="{EB03E2CF-753F-40C3-85D7-5B1DC96DF8C7}" sibTransId="{7FCB37BE-2F90-4AEC-AE9B-707C5E0BB3E5}"/>
    <dgm:cxn modelId="{C3ADB4EE-9A4F-4025-95E4-63EBAD9E514A}" srcId="{AA5A44EB-B434-4501-89CE-36E4CCB51101}" destId="{C52719E7-4ABD-4799-9610-6E762452C2FA}" srcOrd="3" destOrd="0" parTransId="{FE45FE0E-9EFD-4253-A494-544993B52356}" sibTransId="{63CF03DB-0F29-4C12-B99E-277ADA14E097}"/>
    <dgm:cxn modelId="{F5ABCB01-DC37-4DB3-9D3E-7D406D2A350C}" type="presParOf" srcId="{9A79BF06-D5C1-49DE-A920-0BA04FC871DF}" destId="{079839A5-1D75-46C7-BF56-F8EDD321F706}" srcOrd="0" destOrd="0" presId="urn:microsoft.com/office/officeart/2005/8/layout/vList3"/>
    <dgm:cxn modelId="{7DD31D2B-09F8-4E4A-8CCC-D4D6685B21B9}" type="presParOf" srcId="{079839A5-1D75-46C7-BF56-F8EDD321F706}" destId="{6A4B3957-74DA-471E-AC71-6E0F5460E4DC}" srcOrd="0" destOrd="0" presId="urn:microsoft.com/office/officeart/2005/8/layout/vList3"/>
    <dgm:cxn modelId="{DE737E9F-997C-4C06-B1F0-F6859DEDF8BE}" type="presParOf" srcId="{079839A5-1D75-46C7-BF56-F8EDD321F706}" destId="{0B87F19A-6128-4028-8344-B291C9FC9308}" srcOrd="1" destOrd="0" presId="urn:microsoft.com/office/officeart/2005/8/layout/vList3"/>
    <dgm:cxn modelId="{792CD138-03FC-4639-8D92-831299036D13}" type="presParOf" srcId="{9A79BF06-D5C1-49DE-A920-0BA04FC871DF}" destId="{F1E2BF44-5E68-4001-A02A-95DB388A5CF3}" srcOrd="1" destOrd="0" presId="urn:microsoft.com/office/officeart/2005/8/layout/vList3"/>
    <dgm:cxn modelId="{0A0FEAA6-B50A-4FD9-A83A-D035D8A84990}" type="presParOf" srcId="{9A79BF06-D5C1-49DE-A920-0BA04FC871DF}" destId="{34D14067-F028-4741-956E-69F70E022460}" srcOrd="2" destOrd="0" presId="urn:microsoft.com/office/officeart/2005/8/layout/vList3"/>
    <dgm:cxn modelId="{3B45E6CE-9AB8-4CA3-A197-D25ADD545223}" type="presParOf" srcId="{34D14067-F028-4741-956E-69F70E022460}" destId="{0E6D0590-1F74-4CCA-AC33-736CEE73A833}" srcOrd="0" destOrd="0" presId="urn:microsoft.com/office/officeart/2005/8/layout/vList3"/>
    <dgm:cxn modelId="{44474CD6-0894-4205-BD79-B3A848B50D85}" type="presParOf" srcId="{34D14067-F028-4741-956E-69F70E022460}" destId="{4F1A444D-85EA-4298-B0D5-72157FA09880}" srcOrd="1" destOrd="0" presId="urn:microsoft.com/office/officeart/2005/8/layout/vList3"/>
    <dgm:cxn modelId="{AA0CE727-4A1A-4F28-9FBF-CCE3A6A41840}" type="presParOf" srcId="{9A79BF06-D5C1-49DE-A920-0BA04FC871DF}" destId="{1C5D61C5-A621-4F06-872E-2A1BC24C3AD6}" srcOrd="3" destOrd="0" presId="urn:microsoft.com/office/officeart/2005/8/layout/vList3"/>
    <dgm:cxn modelId="{C49B677C-F349-4379-8D69-FE954D174457}" type="presParOf" srcId="{9A79BF06-D5C1-49DE-A920-0BA04FC871DF}" destId="{A18F5870-5AD4-4FBE-B967-417255727B35}" srcOrd="4" destOrd="0" presId="urn:microsoft.com/office/officeart/2005/8/layout/vList3"/>
    <dgm:cxn modelId="{58CD4B53-EFE5-4E27-BCE8-A3C776DE4A0B}" type="presParOf" srcId="{A18F5870-5AD4-4FBE-B967-417255727B35}" destId="{6C3A9146-F45D-4A65-A544-F4705D4D097F}" srcOrd="0" destOrd="0" presId="urn:microsoft.com/office/officeart/2005/8/layout/vList3"/>
    <dgm:cxn modelId="{D7F59EC9-03E3-4B4D-B114-536E4A9260E2}" type="presParOf" srcId="{A18F5870-5AD4-4FBE-B967-417255727B35}" destId="{43C0B201-4447-480A-9F0B-370D285A0DF4}" srcOrd="1" destOrd="0" presId="urn:microsoft.com/office/officeart/2005/8/layout/vList3"/>
    <dgm:cxn modelId="{CEC24255-603A-4BCD-B868-DC0E7D3D2FB1}" type="presParOf" srcId="{9A79BF06-D5C1-49DE-A920-0BA04FC871DF}" destId="{375A1D45-3421-4E09-8E99-E732F37BD55B}" srcOrd="5" destOrd="0" presId="urn:microsoft.com/office/officeart/2005/8/layout/vList3"/>
    <dgm:cxn modelId="{78551E9D-F9A7-4EB4-B162-D9773DA97686}" type="presParOf" srcId="{9A79BF06-D5C1-49DE-A920-0BA04FC871DF}" destId="{AF32B969-10F4-4BB7-9B71-08DB1F0CC32F}" srcOrd="6" destOrd="0" presId="urn:microsoft.com/office/officeart/2005/8/layout/vList3"/>
    <dgm:cxn modelId="{A250A93C-9197-4E39-9539-06D7129142D9}" type="presParOf" srcId="{AF32B969-10F4-4BB7-9B71-08DB1F0CC32F}" destId="{1653D54A-E90D-4427-83E7-919C8D073484}" srcOrd="0" destOrd="0" presId="urn:microsoft.com/office/officeart/2005/8/layout/vList3"/>
    <dgm:cxn modelId="{34BFC8F4-29A9-4616-A1C5-5C2F5D7FECB6}" type="presParOf" srcId="{AF32B969-10F4-4BB7-9B71-08DB1F0CC32F}" destId="{6280060C-F9D3-4FC1-969F-D9D04696D26B}" srcOrd="1" destOrd="0" presId="urn:microsoft.com/office/officeart/2005/8/layout/vList3"/>
    <dgm:cxn modelId="{292294A3-AAA0-4B87-835F-7A7C4470E238}" type="presParOf" srcId="{9A79BF06-D5C1-49DE-A920-0BA04FC871DF}" destId="{7D47BA41-E39F-4207-93E0-75C8E976B51C}" srcOrd="7" destOrd="0" presId="urn:microsoft.com/office/officeart/2005/8/layout/vList3"/>
    <dgm:cxn modelId="{9D19BC7F-FAAA-4A7A-930B-7EEFEBEA03BE}" type="presParOf" srcId="{9A79BF06-D5C1-49DE-A920-0BA04FC871DF}" destId="{780107D0-D6C8-465E-AA94-BA90518B18FE}" srcOrd="8" destOrd="0" presId="urn:microsoft.com/office/officeart/2005/8/layout/vList3"/>
    <dgm:cxn modelId="{DBA1D815-B8AC-4751-A578-A6B0D63D92AA}" type="presParOf" srcId="{780107D0-D6C8-465E-AA94-BA90518B18FE}" destId="{3C84089B-C341-4F46-A201-F11EF8D491F6}" srcOrd="0" destOrd="0" presId="urn:microsoft.com/office/officeart/2005/8/layout/vList3"/>
    <dgm:cxn modelId="{9080743F-B8D8-4E34-920D-74C36A4A4086}" type="presParOf" srcId="{780107D0-D6C8-465E-AA94-BA90518B18FE}" destId="{666DAD31-BBAB-415B-8E50-1391ABB0D3D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2ADCC9-C6E1-4593-82CC-12FE1157A0BC}">
      <dsp:nvSpPr>
        <dsp:cNvPr id="0" name=""/>
        <dsp:cNvSpPr/>
      </dsp:nvSpPr>
      <dsp:spPr>
        <a:xfrm>
          <a:off x="-4650447" y="-712938"/>
          <a:ext cx="5539473" cy="5539473"/>
        </a:xfrm>
        <a:prstGeom prst="blockArc">
          <a:avLst>
            <a:gd name="adj1" fmla="val 18900000"/>
            <a:gd name="adj2" fmla="val 2700000"/>
            <a:gd name="adj3" fmla="val 390"/>
          </a:avLst>
        </a:pr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149536-03DA-4A13-B3E5-7AEF7840C76E}">
      <dsp:nvSpPr>
        <dsp:cNvPr id="0" name=""/>
        <dsp:cNvSpPr/>
      </dsp:nvSpPr>
      <dsp:spPr>
        <a:xfrm>
          <a:off x="571764" y="411359"/>
          <a:ext cx="5460808" cy="82271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303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i="0" u="none" strike="noStrike" kern="1200" dirty="0">
              <a:effectLst/>
              <a:latin typeface="Calibri" panose="020F0502020204030204" pitchFamily="34" charset="0"/>
            </a:rPr>
            <a:t>Facilitar la transferencia de conocimientos entre asesores y otros actores del AKIS</a:t>
          </a:r>
          <a:endParaRPr lang="es-ES" sz="1400" kern="1200" dirty="0"/>
        </a:p>
      </dsp:txBody>
      <dsp:txXfrm>
        <a:off x="571764" y="411359"/>
        <a:ext cx="5460808" cy="822719"/>
      </dsp:txXfrm>
    </dsp:sp>
    <dsp:sp modelId="{A2768EF0-DE95-46C0-8753-542246D2A1F4}">
      <dsp:nvSpPr>
        <dsp:cNvPr id="0" name=""/>
        <dsp:cNvSpPr/>
      </dsp:nvSpPr>
      <dsp:spPr>
        <a:xfrm>
          <a:off x="57565" y="308519"/>
          <a:ext cx="1028399" cy="102839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8D6F3D1-0B8F-40A8-9ACD-8F21F681FAF1}">
      <dsp:nvSpPr>
        <dsp:cNvPr id="0" name=""/>
        <dsp:cNvSpPr/>
      </dsp:nvSpPr>
      <dsp:spPr>
        <a:xfrm>
          <a:off x="870823" y="1645438"/>
          <a:ext cx="5161749" cy="82271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303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i="0" u="none" strike="noStrike" kern="1200" dirty="0">
              <a:effectLst/>
              <a:latin typeface="Calibri" panose="020F0502020204030204" pitchFamily="34" charset="0"/>
            </a:rPr>
            <a:t>Fortalecer la colaboración y el intercambio de conocimientos entre los diferentes actores del Sistema de Conocimiento e Innovación Agraria (AKIS) en materia de CCC. </a:t>
          </a:r>
          <a:endParaRPr lang="es-ES" sz="1400" kern="1200" dirty="0"/>
        </a:p>
      </dsp:txBody>
      <dsp:txXfrm>
        <a:off x="870823" y="1645438"/>
        <a:ext cx="5161749" cy="822719"/>
      </dsp:txXfrm>
    </dsp:sp>
    <dsp:sp modelId="{51F9E4DB-822D-4F8A-A1AE-07AA75FE0896}">
      <dsp:nvSpPr>
        <dsp:cNvPr id="0" name=""/>
        <dsp:cNvSpPr/>
      </dsp:nvSpPr>
      <dsp:spPr>
        <a:xfrm>
          <a:off x="356623" y="1542598"/>
          <a:ext cx="1028399" cy="102839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48A90B2-C6DF-4F77-836B-ADF0328540CB}">
      <dsp:nvSpPr>
        <dsp:cNvPr id="0" name=""/>
        <dsp:cNvSpPr/>
      </dsp:nvSpPr>
      <dsp:spPr>
        <a:xfrm>
          <a:off x="571764" y="2879517"/>
          <a:ext cx="5460808" cy="82271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303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i="0" u="none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Desarrollar un </a:t>
          </a:r>
          <a:r>
            <a:rPr lang="es-ES" sz="1400" b="0" i="0" u="none" strike="noStrike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plan</a:t>
          </a:r>
          <a:r>
            <a:rPr lang="es-ES" sz="1400" b="0" i="0" u="none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estratégico para la consolidación y expansión de la red en </a:t>
          </a:r>
          <a:r>
            <a:rPr lang="es-ES" sz="1400" b="0" i="0" u="none" strike="noStrike" kern="1200">
              <a:effectLst/>
              <a:latin typeface="Calibri" panose="020F0502020204030204" pitchFamily="34" charset="0"/>
              <a:ea typeface="+mn-ea"/>
              <a:cs typeface="+mn-cs"/>
            </a:rPr>
            <a:t>colaboración</a:t>
          </a:r>
          <a:r>
            <a:rPr lang="es-ES" sz="1400" b="0" i="0" u="none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con los distintos agentes que conforman los AKIS en materia de </a:t>
          </a:r>
          <a:r>
            <a:rPr lang="es-ES" sz="1400" b="0" i="0" u="none" strike="noStrike" kern="1200">
              <a:effectLst/>
              <a:latin typeface="Calibri" panose="020F0502020204030204" pitchFamily="34" charset="0"/>
              <a:ea typeface="+mn-ea"/>
              <a:cs typeface="+mn-cs"/>
            </a:rPr>
            <a:t>CCC</a:t>
          </a:r>
          <a:endParaRPr lang="es-ES" sz="1400" b="0" i="0" u="none" strike="noStrike" kern="1200" dirty="0">
            <a:effectLst/>
            <a:latin typeface="Calibri" panose="020F0502020204030204" pitchFamily="34" charset="0"/>
            <a:ea typeface="+mn-ea"/>
            <a:cs typeface="+mn-cs"/>
          </a:endParaRPr>
        </a:p>
      </dsp:txBody>
      <dsp:txXfrm>
        <a:off x="571764" y="2879517"/>
        <a:ext cx="5460808" cy="822719"/>
      </dsp:txXfrm>
    </dsp:sp>
    <dsp:sp modelId="{DCFA008B-D6F7-4B6B-9384-B735E1E7CF40}">
      <dsp:nvSpPr>
        <dsp:cNvPr id="0" name=""/>
        <dsp:cNvSpPr/>
      </dsp:nvSpPr>
      <dsp:spPr>
        <a:xfrm>
          <a:off x="57565" y="2776677"/>
          <a:ext cx="1028399" cy="102839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159A6-6E11-49BA-BB9C-FF3B7C6E066D}">
      <dsp:nvSpPr>
        <dsp:cNvPr id="0" name=""/>
        <dsp:cNvSpPr/>
      </dsp:nvSpPr>
      <dsp:spPr>
        <a:xfrm>
          <a:off x="2388" y="0"/>
          <a:ext cx="3716332" cy="4422167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Roboto" panose="02000000000000000000" pitchFamily="2" charset="0"/>
              <a:ea typeface="Roboto" panose="02000000000000000000" pitchFamily="2" charset="0"/>
            </a:rPr>
            <a:t>VENTA DIRECTA: la producción vende directamente a una persona o un grupo de personas.</a:t>
          </a:r>
        </a:p>
      </dsp:txBody>
      <dsp:txXfrm>
        <a:off x="2388" y="1768866"/>
        <a:ext cx="3716332" cy="1768866"/>
      </dsp:txXfrm>
    </dsp:sp>
    <dsp:sp modelId="{5DAAB42C-5B1A-40C5-A0FF-92988225F94A}">
      <dsp:nvSpPr>
        <dsp:cNvPr id="0" name=""/>
        <dsp:cNvSpPr/>
      </dsp:nvSpPr>
      <dsp:spPr>
        <a:xfrm>
          <a:off x="1249860" y="254859"/>
          <a:ext cx="1472581" cy="14725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62000" r="-6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AE517-828F-4D20-B539-8054419B6E12}">
      <dsp:nvSpPr>
        <dsp:cNvPr id="0" name=""/>
        <dsp:cNvSpPr/>
      </dsp:nvSpPr>
      <dsp:spPr>
        <a:xfrm>
          <a:off x="3830211" y="0"/>
          <a:ext cx="3716332" cy="4422167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Roboto" panose="02000000000000000000" pitchFamily="2" charset="0"/>
              <a:ea typeface="Roboto" panose="02000000000000000000" pitchFamily="2" charset="0"/>
            </a:rPr>
            <a:t>CANAL CORTO: la producción vende a un intermediario que a su vez vende a una persona o grupo de personas, independientemente de la distancia que recorre el producto.</a:t>
          </a:r>
        </a:p>
      </dsp:txBody>
      <dsp:txXfrm>
        <a:off x="3830211" y="1768866"/>
        <a:ext cx="3716332" cy="1768866"/>
      </dsp:txXfrm>
    </dsp:sp>
    <dsp:sp modelId="{0383AAC9-2559-48D3-A127-2A605411B2C0}">
      <dsp:nvSpPr>
        <dsp:cNvPr id="0" name=""/>
        <dsp:cNvSpPr/>
      </dsp:nvSpPr>
      <dsp:spPr>
        <a:xfrm>
          <a:off x="4952086" y="265330"/>
          <a:ext cx="1472581" cy="14725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9C5D7-BDBB-4ABF-B7F8-E15793ADE899}">
      <dsp:nvSpPr>
        <dsp:cNvPr id="0" name=""/>
        <dsp:cNvSpPr/>
      </dsp:nvSpPr>
      <dsp:spPr>
        <a:xfrm>
          <a:off x="7660422" y="0"/>
          <a:ext cx="3716332" cy="442216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Roboto" panose="02000000000000000000" pitchFamily="2" charset="0"/>
              <a:ea typeface="Roboto" panose="02000000000000000000" pitchFamily="2" charset="0"/>
            </a:rPr>
            <a:t>CANAL LARGO: se vende a un intermediario que a su vez vende a otro intermediario</a:t>
          </a:r>
        </a:p>
      </dsp:txBody>
      <dsp:txXfrm>
        <a:off x="7660422" y="1768866"/>
        <a:ext cx="3716332" cy="1768866"/>
      </dsp:txXfrm>
    </dsp:sp>
    <dsp:sp modelId="{244E5CD2-FB83-4E33-B814-F5CCA11AEE90}">
      <dsp:nvSpPr>
        <dsp:cNvPr id="0" name=""/>
        <dsp:cNvSpPr/>
      </dsp:nvSpPr>
      <dsp:spPr>
        <a:xfrm>
          <a:off x="8779909" y="265330"/>
          <a:ext cx="1472581" cy="14725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E22501-5EC1-487D-AB11-F0A379FBCB72}">
      <dsp:nvSpPr>
        <dsp:cNvPr id="0" name=""/>
        <dsp:cNvSpPr/>
      </dsp:nvSpPr>
      <dsp:spPr>
        <a:xfrm>
          <a:off x="455070" y="3537733"/>
          <a:ext cx="10466614" cy="66332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06AA0-9511-4A20-9072-87200BB1497F}">
      <dsp:nvSpPr>
        <dsp:cNvPr id="0" name=""/>
        <dsp:cNvSpPr/>
      </dsp:nvSpPr>
      <dsp:spPr>
        <a:xfrm rot="5400000">
          <a:off x="7329564" y="-3136054"/>
          <a:ext cx="797707" cy="727380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Fomentar la confianza y la transparencia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Conocer de forma directa el origen de los alimentos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Productos de más calidad a mejor precio</a:t>
          </a:r>
        </a:p>
      </dsp:txBody>
      <dsp:txXfrm rot="-5400000">
        <a:off x="4091516" y="140935"/>
        <a:ext cx="7234863" cy="719825"/>
      </dsp:txXfrm>
    </dsp:sp>
    <dsp:sp modelId="{4FABD89F-D79D-42C3-8F4B-818306190482}">
      <dsp:nvSpPr>
        <dsp:cNvPr id="0" name=""/>
        <dsp:cNvSpPr/>
      </dsp:nvSpPr>
      <dsp:spPr>
        <a:xfrm>
          <a:off x="0" y="2280"/>
          <a:ext cx="4091515" cy="99713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Acercar producción-consumo</a:t>
          </a:r>
        </a:p>
      </dsp:txBody>
      <dsp:txXfrm>
        <a:off x="48676" y="50956"/>
        <a:ext cx="3994163" cy="899781"/>
      </dsp:txXfrm>
    </dsp:sp>
    <dsp:sp modelId="{F09C62F8-FE53-4712-8323-CD01D5D2B2EE}">
      <dsp:nvSpPr>
        <dsp:cNvPr id="0" name=""/>
        <dsp:cNvSpPr/>
      </dsp:nvSpPr>
      <dsp:spPr>
        <a:xfrm rot="5400000">
          <a:off x="7329564" y="-2089064"/>
          <a:ext cx="797707" cy="7273804"/>
        </a:xfrm>
        <a:prstGeom prst="round2SameRect">
          <a:avLst/>
        </a:prstGeom>
        <a:solidFill>
          <a:schemeClr val="accent5">
            <a:tint val="40000"/>
            <a:alpha val="90000"/>
            <a:hueOff val="-1684941"/>
            <a:satOff val="-5708"/>
            <a:lumOff val="-73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684941"/>
              <a:satOff val="-5708"/>
              <a:lumOff val="-7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/>
            <a:t>Más rentabilidad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/>
            <a:t>Mayor control sobre los precios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Mejor tesorería</a:t>
          </a:r>
        </a:p>
      </dsp:txBody>
      <dsp:txXfrm rot="-5400000">
        <a:off x="4091516" y="1187925"/>
        <a:ext cx="7234863" cy="719825"/>
      </dsp:txXfrm>
    </dsp:sp>
    <dsp:sp modelId="{9A5F4916-9008-4FD5-9B27-AE6E79C391E5}">
      <dsp:nvSpPr>
        <dsp:cNvPr id="0" name=""/>
        <dsp:cNvSpPr/>
      </dsp:nvSpPr>
      <dsp:spPr>
        <a:xfrm>
          <a:off x="0" y="1049271"/>
          <a:ext cx="4091515" cy="997133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Mejorar económica los productores por eliminación de intermediarios</a:t>
          </a:r>
        </a:p>
      </dsp:txBody>
      <dsp:txXfrm>
        <a:off x="48676" y="1097947"/>
        <a:ext cx="3994163" cy="899781"/>
      </dsp:txXfrm>
    </dsp:sp>
    <dsp:sp modelId="{F82D5B42-2484-4262-A35C-913A94943C48}">
      <dsp:nvSpPr>
        <dsp:cNvPr id="0" name=""/>
        <dsp:cNvSpPr/>
      </dsp:nvSpPr>
      <dsp:spPr>
        <a:xfrm rot="5400000">
          <a:off x="7329564" y="-1042073"/>
          <a:ext cx="797707" cy="7273804"/>
        </a:xfrm>
        <a:prstGeom prst="round2Same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Reducir el transporte y embalajes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Fomento de la producción local y de temporada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Aumentar la biodiversidad agrícola</a:t>
          </a:r>
        </a:p>
      </dsp:txBody>
      <dsp:txXfrm rot="-5400000">
        <a:off x="4091516" y="2234916"/>
        <a:ext cx="7234863" cy="719825"/>
      </dsp:txXfrm>
    </dsp:sp>
    <dsp:sp modelId="{BEC316A5-CBEE-4ABD-9C0A-8F2C74900B94}">
      <dsp:nvSpPr>
        <dsp:cNvPr id="0" name=""/>
        <dsp:cNvSpPr/>
      </dsp:nvSpPr>
      <dsp:spPr>
        <a:xfrm>
          <a:off x="0" y="2096261"/>
          <a:ext cx="4091515" cy="997133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/>
            <a:t>Promover la sostenibilidad</a:t>
          </a:r>
        </a:p>
      </dsp:txBody>
      <dsp:txXfrm>
        <a:off x="48676" y="2144937"/>
        <a:ext cx="3994163" cy="899781"/>
      </dsp:txXfrm>
    </dsp:sp>
    <dsp:sp modelId="{1E058A83-DA6C-42BF-A517-8E0E26E68FE6}">
      <dsp:nvSpPr>
        <dsp:cNvPr id="0" name=""/>
        <dsp:cNvSpPr/>
      </dsp:nvSpPr>
      <dsp:spPr>
        <a:xfrm rot="5400000">
          <a:off x="7329564" y="4916"/>
          <a:ext cx="797707" cy="7273804"/>
        </a:xfrm>
        <a:prstGeom prst="round2SameRect">
          <a:avLst/>
        </a:prstGeom>
        <a:solidFill>
          <a:schemeClr val="accent5">
            <a:tint val="40000"/>
            <a:alpha val="90000"/>
            <a:hueOff val="-5054821"/>
            <a:satOff val="-17124"/>
            <a:lumOff val="-219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054821"/>
              <a:satOff val="-17124"/>
              <a:lumOff val="-2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Valoración de trabajo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Conocer otras personas y salir de la explotación</a:t>
          </a:r>
        </a:p>
      </dsp:txBody>
      <dsp:txXfrm rot="-5400000">
        <a:off x="4091516" y="3281906"/>
        <a:ext cx="7234863" cy="719825"/>
      </dsp:txXfrm>
    </dsp:sp>
    <dsp:sp modelId="{38F78C0B-2A3F-4B34-8E95-B04B9431ED72}">
      <dsp:nvSpPr>
        <dsp:cNvPr id="0" name=""/>
        <dsp:cNvSpPr/>
      </dsp:nvSpPr>
      <dsp:spPr>
        <a:xfrm>
          <a:off x="0" y="3143252"/>
          <a:ext cx="4091515" cy="997133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Realización personal </a:t>
          </a:r>
        </a:p>
      </dsp:txBody>
      <dsp:txXfrm>
        <a:off x="48676" y="3191928"/>
        <a:ext cx="3994163" cy="899781"/>
      </dsp:txXfrm>
    </dsp:sp>
    <dsp:sp modelId="{A3C55443-B063-4E37-9BA9-170183A6CFED}">
      <dsp:nvSpPr>
        <dsp:cNvPr id="0" name=""/>
        <dsp:cNvSpPr/>
      </dsp:nvSpPr>
      <dsp:spPr>
        <a:xfrm rot="5400000">
          <a:off x="7329564" y="1051907"/>
          <a:ext cx="797707" cy="7273804"/>
        </a:xfrm>
        <a:prstGeom prst="round2Same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El dinero permanece y circula en la comunidad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Mayor resiliencia ante crisis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Relevo y despoblación</a:t>
          </a:r>
        </a:p>
      </dsp:txBody>
      <dsp:txXfrm rot="-5400000">
        <a:off x="4091516" y="4328897"/>
        <a:ext cx="7234863" cy="719825"/>
      </dsp:txXfrm>
    </dsp:sp>
    <dsp:sp modelId="{193F757D-0256-4843-93EA-D6625691632C}">
      <dsp:nvSpPr>
        <dsp:cNvPr id="0" name=""/>
        <dsp:cNvSpPr/>
      </dsp:nvSpPr>
      <dsp:spPr>
        <a:xfrm>
          <a:off x="0" y="4190242"/>
          <a:ext cx="4091515" cy="997133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Mejorar el territorio y la sociedad que habitan en él</a:t>
          </a:r>
        </a:p>
      </dsp:txBody>
      <dsp:txXfrm>
        <a:off x="48676" y="4238918"/>
        <a:ext cx="3994163" cy="8997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87F19A-6128-4028-8344-B291C9FC9308}">
      <dsp:nvSpPr>
        <dsp:cNvPr id="0" name=""/>
        <dsp:cNvSpPr/>
      </dsp:nvSpPr>
      <dsp:spPr>
        <a:xfrm rot="10800000">
          <a:off x="2082094" y="383"/>
          <a:ext cx="7494125" cy="77790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03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Mayor dedicación de tiempo a la comercialización: Ejemplo: Un agricultor puede pasar de dedicar 5% a 25% de su tiempo a la venta</a:t>
          </a:r>
        </a:p>
      </dsp:txBody>
      <dsp:txXfrm rot="10800000">
        <a:off x="2276570" y="383"/>
        <a:ext cx="7299649" cy="777905"/>
      </dsp:txXfrm>
    </dsp:sp>
    <dsp:sp modelId="{6A4B3957-74DA-471E-AC71-6E0F5460E4DC}">
      <dsp:nvSpPr>
        <dsp:cNvPr id="0" name=""/>
        <dsp:cNvSpPr/>
      </dsp:nvSpPr>
      <dsp:spPr>
        <a:xfrm>
          <a:off x="1693141" y="383"/>
          <a:ext cx="777905" cy="77790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1A444D-85EA-4298-B0D5-72157FA09880}">
      <dsp:nvSpPr>
        <dsp:cNvPr id="0" name=""/>
        <dsp:cNvSpPr/>
      </dsp:nvSpPr>
      <dsp:spPr>
        <a:xfrm rot="10800000">
          <a:off x="2082094" y="1010499"/>
          <a:ext cx="7494125" cy="77790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03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Necesidad de diversificar la producción: </a:t>
          </a:r>
          <a:br>
            <a:rPr lang="es-ES" sz="1800" kern="1200" dirty="0"/>
          </a:br>
          <a:r>
            <a:rPr lang="es-ES" sz="1800" kern="1200" dirty="0"/>
            <a:t>Especialmente en modelos de cestas o grupos de consumo</a:t>
          </a:r>
        </a:p>
      </dsp:txBody>
      <dsp:txXfrm rot="10800000">
        <a:off x="2276570" y="1010499"/>
        <a:ext cx="7299649" cy="777905"/>
      </dsp:txXfrm>
    </dsp:sp>
    <dsp:sp modelId="{0E6D0590-1F74-4CCA-AC33-736CEE73A833}">
      <dsp:nvSpPr>
        <dsp:cNvPr id="0" name=""/>
        <dsp:cNvSpPr/>
      </dsp:nvSpPr>
      <dsp:spPr>
        <a:xfrm>
          <a:off x="1693141" y="1010499"/>
          <a:ext cx="777905" cy="77790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C0B201-4447-480A-9F0B-370D285A0DF4}">
      <dsp:nvSpPr>
        <dsp:cNvPr id="0" name=""/>
        <dsp:cNvSpPr/>
      </dsp:nvSpPr>
      <dsp:spPr>
        <a:xfrm rot="10800000">
          <a:off x="2082094" y="2020614"/>
          <a:ext cx="7494125" cy="77790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03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Posible limitación del volumen de ventas: </a:t>
          </a:r>
          <a:br>
            <a:rPr lang="es-ES" sz="1800" kern="1200" dirty="0"/>
          </a:br>
          <a:r>
            <a:rPr lang="es-ES" sz="1800" kern="1200" dirty="0"/>
            <a:t>Dependencia de la demanda local</a:t>
          </a:r>
        </a:p>
      </dsp:txBody>
      <dsp:txXfrm rot="10800000">
        <a:off x="2276570" y="2020614"/>
        <a:ext cx="7299649" cy="777905"/>
      </dsp:txXfrm>
    </dsp:sp>
    <dsp:sp modelId="{6C3A9146-F45D-4A65-A544-F4705D4D097F}">
      <dsp:nvSpPr>
        <dsp:cNvPr id="0" name=""/>
        <dsp:cNvSpPr/>
      </dsp:nvSpPr>
      <dsp:spPr>
        <a:xfrm>
          <a:off x="1693141" y="2020614"/>
          <a:ext cx="777905" cy="77790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80060C-F9D3-4FC1-969F-D9D04696D26B}">
      <dsp:nvSpPr>
        <dsp:cNvPr id="0" name=""/>
        <dsp:cNvSpPr/>
      </dsp:nvSpPr>
      <dsp:spPr>
        <a:xfrm rot="10800000">
          <a:off x="2082094" y="3030730"/>
          <a:ext cx="7494125" cy="77790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03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Inversión en logística y equipamiento: </a:t>
          </a:r>
          <a:br>
            <a:rPr lang="es-ES" sz="1800" kern="1200" dirty="0"/>
          </a:br>
          <a:r>
            <a:rPr lang="es-ES" sz="1800" kern="1200" dirty="0"/>
            <a:t>Vehículos de reparto, sistemas de refrigeración, etc.</a:t>
          </a:r>
        </a:p>
      </dsp:txBody>
      <dsp:txXfrm rot="10800000">
        <a:off x="2276570" y="3030730"/>
        <a:ext cx="7299649" cy="777905"/>
      </dsp:txXfrm>
    </dsp:sp>
    <dsp:sp modelId="{1653D54A-E90D-4427-83E7-919C8D073484}">
      <dsp:nvSpPr>
        <dsp:cNvPr id="0" name=""/>
        <dsp:cNvSpPr/>
      </dsp:nvSpPr>
      <dsp:spPr>
        <a:xfrm>
          <a:off x="1693141" y="3030730"/>
          <a:ext cx="777905" cy="77790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6DAD31-BBAB-415B-8E50-1391ABB0D3DB}">
      <dsp:nvSpPr>
        <dsp:cNvPr id="0" name=""/>
        <dsp:cNvSpPr/>
      </dsp:nvSpPr>
      <dsp:spPr>
        <a:xfrm rot="10800000">
          <a:off x="2082094" y="4040846"/>
          <a:ext cx="7494125" cy="77790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035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Complejidad en la gestión y planificación: </a:t>
          </a:r>
          <a:br>
            <a:rPr lang="es-ES" sz="1800" kern="1200" dirty="0"/>
          </a:br>
          <a:r>
            <a:rPr lang="es-ES" sz="1800" kern="1200" dirty="0"/>
            <a:t>Necesidad de equilibrar producción y demanda variable</a:t>
          </a:r>
        </a:p>
      </dsp:txBody>
      <dsp:txXfrm rot="10800000">
        <a:off x="2276570" y="4040846"/>
        <a:ext cx="7299649" cy="777905"/>
      </dsp:txXfrm>
    </dsp:sp>
    <dsp:sp modelId="{3C84089B-C341-4F46-A201-F11EF8D491F6}">
      <dsp:nvSpPr>
        <dsp:cNvPr id="0" name=""/>
        <dsp:cNvSpPr/>
      </dsp:nvSpPr>
      <dsp:spPr>
        <a:xfrm>
          <a:off x="1693141" y="4040846"/>
          <a:ext cx="777905" cy="777905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Roboto" panose="02000000000000000000" pitchFamily="2" charset="0"/>
        <a:ea typeface="Roboto" panose="02000000000000000000" pitchFamily="2" charset="0"/>
        <a:cs typeface="Roboto" panose="02000000000000000000" pitchFamily="2" charset="0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5773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14</a:t>
            </a:fld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7" name="Google Shape;23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2" name="Google Shape;2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18</a:t>
            </a:fld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19</a:t>
            </a:fld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5" name="Google Shape;28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302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657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26738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2" name="Google Shape;1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D202B850-372D-4FE7-A798-BE236B0C66DD}" type="slidenum">
              <a:rPr lang="es-ES" sz="1400" b="0" strike="noStrike" spc="-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</a:t>
            </a:fld>
            <a:endParaRPr lang="es-ES" sz="1400" b="0" strike="noStrike" spc="-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807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317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34" name="Google Shape;3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48" name="Google Shape;4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 dirty="0"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ES" dirty="0"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1858073"/>
            <a:ext cx="10515600" cy="3969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1" name="Google Shape;157;p1">
            <a:extLst>
              <a:ext uri="{FF2B5EF4-FFF2-40B4-BE49-F238E27FC236}">
                <a16:creationId xmlns:a16="http://schemas.microsoft.com/office/drawing/2014/main" id="{BFBFAFE9-D8D6-402B-9172-96756203E160}"/>
              </a:ext>
            </a:extLst>
          </p:cNvPr>
          <p:cNvPicPr preferRelativeResize="0"/>
          <p:nvPr userDrawn="1"/>
        </p:nvPicPr>
        <p:blipFill rotWithShape="1">
          <a:blip r:embed="rId14">
            <a:alphaModFix/>
          </a:blip>
          <a:srcRect/>
          <a:stretch/>
        </p:blipFill>
        <p:spPr>
          <a:xfrm>
            <a:off x="8336667" y="6102254"/>
            <a:ext cx="3493974" cy="7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58;p1">
            <a:extLst>
              <a:ext uri="{FF2B5EF4-FFF2-40B4-BE49-F238E27FC236}">
                <a16:creationId xmlns:a16="http://schemas.microsoft.com/office/drawing/2014/main" id="{51C4091C-382D-4896-B7C1-5B80EC79516C}"/>
              </a:ext>
            </a:extLst>
          </p:cNvPr>
          <p:cNvPicPr preferRelativeResize="0"/>
          <p:nvPr userDrawn="1"/>
        </p:nvPicPr>
        <p:blipFill rotWithShape="1">
          <a:blip r:embed="rId15">
            <a:alphaModFix/>
          </a:blip>
          <a:srcRect/>
          <a:stretch/>
        </p:blipFill>
        <p:spPr>
          <a:xfrm>
            <a:off x="361359" y="6147195"/>
            <a:ext cx="2561940" cy="530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29225" y="531523"/>
            <a:ext cx="2467301" cy="8751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ubtítulo 4">
            <a:extLst>
              <a:ext uri="{FF2B5EF4-FFF2-40B4-BE49-F238E27FC236}">
                <a16:creationId xmlns:a16="http://schemas.microsoft.com/office/drawing/2014/main" id="{F86053DB-E27F-ABC2-A01E-52066BB78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Imagen 6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E683CD46-5151-2199-FDE6-D94C8FC91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02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2B05F-D8BB-447A-B4EB-2F7AE5D4E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86" y="200368"/>
            <a:ext cx="6048632" cy="1325563"/>
          </a:xfrm>
        </p:spPr>
        <p:txBody>
          <a:bodyPr/>
          <a:lstStyle/>
          <a:p>
            <a:r>
              <a:rPr lang="es-ES" dirty="0"/>
              <a:t>Desventajas VD y CCC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62BE2B06-3E22-4B6F-B922-0B77CDAC6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9757284"/>
              </p:ext>
            </p:extLst>
          </p:nvPr>
        </p:nvGraphicFramePr>
        <p:xfrm>
          <a:off x="560173" y="1202724"/>
          <a:ext cx="11269362" cy="4819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9999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Los CCC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Europa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65760" y="1341120"/>
            <a:ext cx="11460480" cy="792480"/>
          </a:xfrm>
          <a:prstGeom prst="rect">
            <a:avLst/>
          </a:prstGeom>
          <a:solidFill>
            <a:srgbClr val="1A3A28"/>
          </a:solidFill>
          <a:ln w="12700">
            <a:solidFill>
              <a:srgbClr val="1A3A2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487680" y="1341120"/>
            <a:ext cx="1121664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</a:t>
            </a:r>
            <a:r>
              <a:rPr lang="en-US" sz="18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existen</a:t>
            </a:r>
            <a:r>
              <a:rPr lang="en-US" sz="18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estadísticas</a:t>
            </a:r>
            <a:r>
              <a:rPr lang="en-US" sz="18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oficiales</a:t>
            </a:r>
            <a:r>
              <a:rPr lang="en-US" sz="18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para el conjunto de CCC </a:t>
            </a:r>
            <a:r>
              <a:rPr lang="en-US" sz="18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</a:t>
            </a:r>
            <a:r>
              <a:rPr lang="en-US" sz="18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Europa (</a:t>
            </a:r>
            <a:r>
              <a:rPr lang="en-US" sz="18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ventas</a:t>
            </a:r>
            <a:r>
              <a:rPr lang="en-US" sz="18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con al </a:t>
            </a:r>
            <a:r>
              <a:rPr lang="en-US" sz="18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menos</a:t>
            </a:r>
            <a:r>
              <a:rPr lang="en-US" sz="18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 </a:t>
            </a:r>
            <a:r>
              <a:rPr lang="en-US" sz="1800" i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intermediario</a:t>
            </a:r>
            <a:r>
              <a:rPr lang="en-US" sz="18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endParaRPr lang="en-US" sz="1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2255520"/>
            <a:ext cx="755904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i="1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 explotaciones con venta directa  (Encuesta Explotaciones Agrícolas UE, 2016)</a:t>
            </a:r>
            <a:endParaRPr lang="en-US" sz="13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365760" y="2743200"/>
            <a:ext cx="15849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467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Grecia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072640" y="2791968"/>
            <a:ext cx="5588000" cy="292608"/>
          </a:xfrm>
          <a:prstGeom prst="rect">
            <a:avLst/>
          </a:prstGeom>
          <a:solidFill>
            <a:srgbClr val="2C7A4B"/>
          </a:solidFill>
          <a:ln w="12700">
            <a:solidFill>
              <a:srgbClr val="2C7A4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7721600" y="2743200"/>
            <a:ext cx="7315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25%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65760" y="3206496"/>
            <a:ext cx="15849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467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Eslovaquia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2072640" y="3255264"/>
            <a:ext cx="4246880" cy="292608"/>
          </a:xfrm>
          <a:prstGeom prst="rect">
            <a:avLst/>
          </a:prstGeom>
          <a:solidFill>
            <a:srgbClr val="2C7A4B"/>
          </a:solidFill>
          <a:ln w="12700">
            <a:solidFill>
              <a:srgbClr val="2C7A4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6380480" y="3206496"/>
            <a:ext cx="7315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19%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65760" y="3669792"/>
            <a:ext cx="15849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467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Hungría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2072640" y="3718560"/>
            <a:ext cx="4023360" cy="292608"/>
          </a:xfrm>
          <a:prstGeom prst="rect">
            <a:avLst/>
          </a:prstGeom>
          <a:solidFill>
            <a:srgbClr val="2C7A4B"/>
          </a:solidFill>
          <a:ln w="12700">
            <a:solidFill>
              <a:srgbClr val="2C7A4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6156960" y="3669792"/>
            <a:ext cx="7315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18%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65760" y="4133088"/>
            <a:ext cx="15849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467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Rumanía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2072640" y="4181856"/>
            <a:ext cx="4023360" cy="292608"/>
          </a:xfrm>
          <a:prstGeom prst="rect">
            <a:avLst/>
          </a:prstGeom>
          <a:solidFill>
            <a:srgbClr val="2C7A4B"/>
          </a:solidFill>
          <a:ln w="12700">
            <a:solidFill>
              <a:srgbClr val="2C7A4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6156960" y="4133088"/>
            <a:ext cx="7315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18%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65760" y="4596384"/>
            <a:ext cx="15849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467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Francia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072640" y="4645152"/>
            <a:ext cx="4693920" cy="29260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Text 19"/>
          <p:cNvSpPr/>
          <p:nvPr/>
        </p:nvSpPr>
        <p:spPr>
          <a:xfrm>
            <a:off x="6827520" y="4596384"/>
            <a:ext cx="7315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F5A62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21%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" y="5059680"/>
            <a:ext cx="15849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467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Media UE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2072640" y="5108448"/>
            <a:ext cx="3352800" cy="292608"/>
          </a:xfrm>
          <a:prstGeom prst="rect">
            <a:avLst/>
          </a:prstGeom>
          <a:solidFill>
            <a:srgbClr val="3A9A5C"/>
          </a:solidFill>
          <a:ln w="12700">
            <a:solidFill>
              <a:srgbClr val="3A9A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4" name="Text 22"/>
          <p:cNvSpPr/>
          <p:nvPr/>
        </p:nvSpPr>
        <p:spPr>
          <a:xfrm>
            <a:off x="5486400" y="5059680"/>
            <a:ext cx="7315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3A9A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15%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365760" y="5522976"/>
            <a:ext cx="15849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467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España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2072640" y="5571744"/>
            <a:ext cx="894080" cy="29260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7" name="Text 25"/>
          <p:cNvSpPr/>
          <p:nvPr/>
        </p:nvSpPr>
        <p:spPr>
          <a:xfrm>
            <a:off x="3027680" y="5522976"/>
            <a:ext cx="7315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b="1" dirty="0">
                <a:solidFill>
                  <a:srgbClr val="C0392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4%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8534400" y="2255520"/>
            <a:ext cx="3413760" cy="3291840"/>
          </a:xfrm>
          <a:prstGeom prst="rect">
            <a:avLst/>
          </a:prstGeom>
          <a:solidFill>
            <a:srgbClr val="FFF8E7"/>
          </a:solidFill>
          <a:ln w="12700">
            <a:solidFill>
              <a:srgbClr val="F5A623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9" name="Text 27"/>
          <p:cNvSpPr/>
          <p:nvPr/>
        </p:nvSpPr>
        <p:spPr>
          <a:xfrm>
            <a:off x="8656320" y="2377440"/>
            <a:ext cx="316992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5A62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Francia: caso paradigmático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8656320" y="2926080"/>
            <a:ext cx="3169920" cy="2438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67" b="1" dirty="0">
                <a:solidFill>
                  <a:srgbClr val="F5A62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21% </a:t>
            </a:r>
            <a:r>
              <a:rPr lang="en-US" sz="1467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agricultores en CCC
</a:t>
            </a:r>
            <a:r>
              <a:rPr lang="en-US" sz="2133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50% </a:t>
            </a:r>
            <a:r>
              <a:rPr lang="en-US" sz="1467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 los </a:t>
            </a:r>
            <a:r>
              <a:rPr lang="en-US" sz="1467" dirty="0" err="1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cuales</a:t>
            </a:r>
            <a:r>
              <a:rPr lang="en-US" sz="1467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
producen hortalizas y miel
</a:t>
            </a:r>
            <a:r>
              <a:rPr lang="en-US" sz="1333" i="1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Apoyo político activo del Ministerio Barnier → repunte claro</a:t>
            </a:r>
            <a:endParaRPr lang="en-US" sz="26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243840" y="6071616"/>
            <a:ext cx="1146048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86E6EA-3203-40F2-915F-2F5C4B0E2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Los CCC, una tradición que se mantiene en nuestro país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89160E-9A4A-49B7-A4E7-20EA65D3D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958" y="1570967"/>
            <a:ext cx="5052454" cy="391048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605FCE9-21E0-4B78-8CA9-A78E8F45148E}"/>
              </a:ext>
            </a:extLst>
          </p:cNvPr>
          <p:cNvSpPr txBox="1"/>
          <p:nvPr/>
        </p:nvSpPr>
        <p:spPr>
          <a:xfrm>
            <a:off x="1631867" y="5481455"/>
            <a:ext cx="2168156" cy="320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41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MAPA. Archivo fotográfico y audiovisual. </a:t>
            </a:r>
            <a:br>
              <a:rPr lang="es-ES" sz="741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s-ES" sz="741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En: Casares, Rebollo &amp; Juste, 2008.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EBF1A47-3F77-444E-BAC3-C6E3C46D7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70968"/>
            <a:ext cx="5207203" cy="391048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1E46E59-BBE0-4452-B36B-E20B752AB312}"/>
              </a:ext>
            </a:extLst>
          </p:cNvPr>
          <p:cNvSpPr txBox="1"/>
          <p:nvPr/>
        </p:nvSpPr>
        <p:spPr>
          <a:xfrm>
            <a:off x="7340689" y="5481455"/>
            <a:ext cx="3122141" cy="320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41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Ecomercado</a:t>
            </a:r>
            <a:r>
              <a:rPr lang="es-ES" sz="741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de Granada, 2022. Facebook Red Agroecológica de Granada</a:t>
            </a:r>
          </a:p>
        </p:txBody>
      </p:sp>
    </p:spTree>
    <p:extLst>
      <p:ext uri="{BB962C8B-B14F-4D97-AF65-F5344CB8AC3E}">
        <p14:creationId xmlns:p14="http://schemas.microsoft.com/office/powerpoint/2010/main" val="2039426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España: situación actual y potencial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87680" y="1463040"/>
            <a:ext cx="3535680" cy="2072640"/>
          </a:xfrm>
          <a:prstGeom prst="rect">
            <a:avLst/>
          </a:prstGeom>
          <a:solidFill>
            <a:srgbClr val="F4F4F4"/>
          </a:solidFill>
          <a:ln w="12700">
            <a:solidFill>
              <a:srgbClr val="DDDDDD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609600" y="1584960"/>
            <a:ext cx="329184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4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~</a:t>
            </a:r>
            <a:r>
              <a:rPr lang="en-US" sz="6400" b="1" dirty="0">
                <a:solidFill>
                  <a:srgbClr val="F5A62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6400" b="1" dirty="0">
                <a:solidFill>
                  <a:srgbClr val="C0392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75%</a:t>
            </a:r>
            <a:endParaRPr lang="en-US" sz="6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09600" y="2560320"/>
            <a:ext cx="329184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Gran distribución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467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(hiper + super + discount)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328160" y="1463040"/>
            <a:ext cx="3535680" cy="2072640"/>
          </a:xfrm>
          <a:prstGeom prst="rect">
            <a:avLst/>
          </a:prstGeom>
          <a:solidFill>
            <a:srgbClr val="F4F4F4"/>
          </a:solidFill>
          <a:ln w="12700">
            <a:solidFill>
              <a:srgbClr val="DDDDDD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4450080" y="1584960"/>
            <a:ext cx="329184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400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1,5-3%</a:t>
            </a:r>
            <a:endParaRPr lang="en-US" sz="6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450080" y="2560320"/>
            <a:ext cx="329184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Venta directa + CCC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467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(estimación 2022)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168640" y="1463040"/>
            <a:ext cx="3535680" cy="2072640"/>
          </a:xfrm>
          <a:prstGeom prst="rect">
            <a:avLst/>
          </a:prstGeom>
          <a:solidFill>
            <a:srgbClr val="F4F4F4"/>
          </a:solidFill>
          <a:ln w="12700">
            <a:solidFill>
              <a:srgbClr val="DDDDDD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8290560" y="1584960"/>
            <a:ext cx="329184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400" b="1" dirty="0">
                <a:solidFill>
                  <a:srgbClr val="F5A62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~11%</a:t>
            </a:r>
            <a:endParaRPr lang="en-US" sz="6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290560" y="2560320"/>
            <a:ext cx="329184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Techo de cristal estimado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467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(infraestructura actual)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87680" y="3691128"/>
            <a:ext cx="11216640" cy="548640"/>
          </a:xfrm>
          <a:prstGeom prst="rect">
            <a:avLst/>
          </a:prstGeom>
          <a:solidFill>
            <a:srgbClr val="2C7A4B"/>
          </a:solidFill>
          <a:ln w="12700">
            <a:solidFill>
              <a:srgbClr val="2C7A4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487680" y="3700272"/>
            <a:ext cx="1121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33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Estimación de “</a:t>
            </a:r>
            <a:r>
              <a:rPr lang="en-US" sz="1733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máximo</a:t>
            </a:r>
            <a:r>
              <a:rPr lang="en-US" sz="1733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733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potencial</a:t>
            </a:r>
            <a:r>
              <a:rPr lang="en-US" sz="1733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”</a:t>
            </a:r>
            <a:endParaRPr lang="en-US" sz="17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87680" y="4267200"/>
            <a:ext cx="5364480" cy="512064"/>
          </a:xfrm>
          <a:prstGeom prst="rect">
            <a:avLst/>
          </a:prstGeom>
          <a:solidFill>
            <a:srgbClr val="E8F5EE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6" name="Shape 14"/>
          <p:cNvSpPr/>
          <p:nvPr/>
        </p:nvSpPr>
        <p:spPr>
          <a:xfrm>
            <a:off x="6339840" y="4267200"/>
            <a:ext cx="3169920" cy="512064"/>
          </a:xfrm>
          <a:prstGeom prst="rect">
            <a:avLst/>
          </a:prstGeom>
          <a:solidFill>
            <a:srgbClr val="E8F5EE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7" name="Shape 15"/>
          <p:cNvSpPr/>
          <p:nvPr/>
        </p:nvSpPr>
        <p:spPr>
          <a:xfrm>
            <a:off x="9509760" y="4267200"/>
            <a:ext cx="2682240" cy="512064"/>
          </a:xfrm>
          <a:prstGeom prst="rect">
            <a:avLst/>
          </a:prstGeom>
          <a:solidFill>
            <a:srgbClr val="E8F5EE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609600" y="4328160"/>
            <a:ext cx="52425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Tiendas </a:t>
            </a:r>
            <a:r>
              <a:rPr lang="en-US" sz="1600" dirty="0" err="1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monoproducto+mercadillos+online+productor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852160" y="4328160"/>
            <a:ext cx="30480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4.614 M€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022080" y="4328160"/>
            <a:ext cx="25603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6,2% del total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87680" y="4779264"/>
            <a:ext cx="5364480" cy="512064"/>
          </a:xfrm>
          <a:prstGeom prst="rect">
            <a:avLst/>
          </a:prstGeom>
          <a:solidFill>
            <a:srgbClr val="F0FAF3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2" name="Shape 20"/>
          <p:cNvSpPr/>
          <p:nvPr/>
        </p:nvSpPr>
        <p:spPr>
          <a:xfrm>
            <a:off x="6339840" y="4779264"/>
            <a:ext cx="3169920" cy="512064"/>
          </a:xfrm>
          <a:prstGeom prst="rect">
            <a:avLst/>
          </a:prstGeom>
          <a:solidFill>
            <a:srgbClr val="F0FAF3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3" name="Shape 21"/>
          <p:cNvSpPr/>
          <p:nvPr/>
        </p:nvSpPr>
        <p:spPr>
          <a:xfrm>
            <a:off x="9509760" y="4779264"/>
            <a:ext cx="2682240" cy="512064"/>
          </a:xfrm>
          <a:prstGeom prst="rect">
            <a:avLst/>
          </a:prstGeom>
          <a:solidFill>
            <a:srgbClr val="F0FAF3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4" name="Text 22"/>
          <p:cNvSpPr/>
          <p:nvPr/>
        </p:nvSpPr>
        <p:spPr>
          <a:xfrm>
            <a:off x="609600" y="4840224"/>
            <a:ext cx="52425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CCC posible a medio plazo (+25% </a:t>
            </a:r>
            <a:r>
              <a:rPr lang="en-US" sz="1600" dirty="0" err="1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</a:t>
            </a:r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tiendas)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5852160" y="4840224"/>
            <a:ext cx="30480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3.544 M€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022080" y="4840224"/>
            <a:ext cx="25603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4,75% del total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487680" y="5291328"/>
            <a:ext cx="5364480" cy="512064"/>
          </a:xfrm>
          <a:prstGeom prst="rect">
            <a:avLst/>
          </a:prstGeom>
          <a:solidFill>
            <a:srgbClr val="E8F5EE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8" name="Shape 26"/>
          <p:cNvSpPr/>
          <p:nvPr/>
        </p:nvSpPr>
        <p:spPr>
          <a:xfrm>
            <a:off x="6339840" y="5291328"/>
            <a:ext cx="3169920" cy="512064"/>
          </a:xfrm>
          <a:prstGeom prst="rect">
            <a:avLst/>
          </a:prstGeom>
          <a:solidFill>
            <a:srgbClr val="E8F5EE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9" name="Shape 27"/>
          <p:cNvSpPr/>
          <p:nvPr/>
        </p:nvSpPr>
        <p:spPr>
          <a:xfrm>
            <a:off x="9509760" y="5291328"/>
            <a:ext cx="2682240" cy="512064"/>
          </a:xfrm>
          <a:prstGeom prst="rect">
            <a:avLst/>
          </a:prstGeom>
          <a:solidFill>
            <a:srgbClr val="E8F5EE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0" name="Text 28"/>
          <p:cNvSpPr/>
          <p:nvPr/>
        </p:nvSpPr>
        <p:spPr>
          <a:xfrm>
            <a:off x="609600" y="5352288"/>
            <a:ext cx="52425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Total </a:t>
            </a:r>
            <a:r>
              <a:rPr lang="en-US" sz="1600" dirty="0" err="1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combinado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5852160" y="5352288"/>
            <a:ext cx="30480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8.158 M€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9022080" y="5352288"/>
            <a:ext cx="25603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11% del total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-764471" y="5742432"/>
            <a:ext cx="1121664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i="1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Sin estadísticas oficiales en España · estimaciones propias a partir de BBDD </a:t>
            </a:r>
            <a:r>
              <a:rPr lang="en-US" sz="1200" i="1" dirty="0" err="1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consumo</a:t>
            </a:r>
            <a:r>
              <a:rPr lang="en-US" sz="1200" i="1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2022 y Encuesta </a:t>
            </a:r>
            <a:r>
              <a:rPr lang="en-US" sz="1200" i="1" dirty="0" err="1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Explotaciones</a:t>
            </a:r>
            <a:r>
              <a:rPr lang="en-US" sz="1200" i="1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i="1" dirty="0" err="1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Agrícolas</a:t>
            </a:r>
            <a:r>
              <a:rPr lang="en-US" sz="1200" i="1" dirty="0">
                <a:solidFill>
                  <a:srgbClr val="5A5A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2016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41376" y="182880"/>
            <a:ext cx="114604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AKIS: Sistemas de Conocimiento e Innovación Agrícola en España</a:t>
            </a:r>
            <a:endParaRPr lang="en-US" sz="28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41376" y="829056"/>
            <a:ext cx="2255520" cy="585216"/>
          </a:xfrm>
          <a:prstGeom prst="rect">
            <a:avLst/>
          </a:prstGeom>
          <a:solidFill>
            <a:srgbClr val="1B4F8A"/>
          </a:solidFill>
          <a:ln w="12700">
            <a:solidFill>
              <a:srgbClr val="1B4F8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341376" y="829056"/>
            <a:ext cx="2255520" cy="58521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133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Flujos de</a:t>
            </a:r>
            <a:endParaRPr lang="en-US" sz="1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133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conocimiento</a:t>
            </a:r>
            <a:endParaRPr lang="en-US" sz="1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596896" y="1121664"/>
            <a:ext cx="243840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Shape 5"/>
          <p:cNvSpPr/>
          <p:nvPr/>
        </p:nvSpPr>
        <p:spPr>
          <a:xfrm>
            <a:off x="2840736" y="829056"/>
            <a:ext cx="2255520" cy="585216"/>
          </a:xfrm>
          <a:prstGeom prst="rect">
            <a:avLst/>
          </a:prstGeom>
          <a:solidFill>
            <a:srgbClr val="4A8C3F"/>
          </a:solidFill>
          <a:ln w="12700">
            <a:solidFill>
              <a:srgbClr val="4A8C3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2840736" y="829056"/>
            <a:ext cx="2255520" cy="58521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133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Personas, organizaciones</a:t>
            </a:r>
            <a:endParaRPr lang="en-US" sz="1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133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 instituciones</a:t>
            </a:r>
            <a:endParaRPr lang="en-US" sz="1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096256" y="1121664"/>
            <a:ext cx="243840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Shape 8"/>
          <p:cNvSpPr/>
          <p:nvPr/>
        </p:nvSpPr>
        <p:spPr>
          <a:xfrm>
            <a:off x="5340096" y="829056"/>
            <a:ext cx="2255520" cy="585216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5340096" y="829056"/>
            <a:ext cx="2255520" cy="58521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133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Para uso en</a:t>
            </a:r>
            <a:endParaRPr lang="en-US" sz="1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133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agricultura</a:t>
            </a:r>
            <a:endParaRPr lang="en-US" sz="1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985760" y="914400"/>
            <a:ext cx="3901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67" i="1" dirty="0">
                <a:solidFill>
                  <a:srgbClr val="64748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Art. 3.9 Reglamento (UE) 2021/2115</a:t>
            </a:r>
            <a:endParaRPr lang="en-US" sz="10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68224" y="1560576"/>
            <a:ext cx="11655552" cy="4572000"/>
          </a:xfrm>
          <a:prstGeom prst="rect">
            <a:avLst/>
          </a:prstGeom>
          <a:solidFill>
            <a:srgbClr val="F0F4F0"/>
          </a:solidFill>
          <a:ln w="9525">
            <a:solidFill>
              <a:srgbClr val="B0BEC5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Shape 12"/>
          <p:cNvSpPr/>
          <p:nvPr/>
        </p:nvSpPr>
        <p:spPr>
          <a:xfrm>
            <a:off x="365760" y="1682496"/>
            <a:ext cx="1706880" cy="1377696"/>
          </a:xfrm>
          <a:prstGeom prst="rect">
            <a:avLst/>
          </a:prstGeom>
          <a:solidFill>
            <a:srgbClr val="4A7FBF"/>
          </a:solidFill>
          <a:ln w="12700">
            <a:solidFill>
              <a:srgbClr val="4A7FB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365760" y="1682496"/>
            <a:ext cx="1706880" cy="137769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Investigación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 Innovación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218944" y="1743456"/>
            <a:ext cx="1950720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4A7FB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7" name="Text 15"/>
          <p:cNvSpPr/>
          <p:nvPr/>
        </p:nvSpPr>
        <p:spPr>
          <a:xfrm>
            <a:off x="2218944" y="1743456"/>
            <a:ext cx="1950720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CSIC / INIA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2218944" y="2072640"/>
            <a:ext cx="1950720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4A7FB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9" name="Text 17"/>
          <p:cNvSpPr/>
          <p:nvPr/>
        </p:nvSpPr>
        <p:spPr>
          <a:xfrm>
            <a:off x="2218944" y="2072640"/>
            <a:ext cx="1950720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Universidades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218944" y="2401824"/>
            <a:ext cx="1950720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4A7FB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Text 19"/>
          <p:cNvSpPr/>
          <p:nvPr/>
        </p:nvSpPr>
        <p:spPr>
          <a:xfrm>
            <a:off x="2218944" y="2401824"/>
            <a:ext cx="1950720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Grupos invest.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2218944" y="2731008"/>
            <a:ext cx="1950720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4A7FB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3" name="Text 21"/>
          <p:cNvSpPr/>
          <p:nvPr/>
        </p:nvSpPr>
        <p:spPr>
          <a:xfrm>
            <a:off x="2218944" y="2731008"/>
            <a:ext cx="1950720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Plataformas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65760" y="3243072"/>
            <a:ext cx="1706880" cy="13776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5" name="Text 23"/>
          <p:cNvSpPr/>
          <p:nvPr/>
        </p:nvSpPr>
        <p:spPr>
          <a:xfrm>
            <a:off x="365760" y="3243072"/>
            <a:ext cx="1706880" cy="137769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Asesoramiento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2218944" y="3304032"/>
            <a:ext cx="1950720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7" name="Text 25"/>
          <p:cNvSpPr/>
          <p:nvPr/>
        </p:nvSpPr>
        <p:spPr>
          <a:xfrm>
            <a:off x="2218944" y="3304032"/>
            <a:ext cx="1950720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Asesores públicos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2218944" y="3633216"/>
            <a:ext cx="1950720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9" name="Text 27"/>
          <p:cNvSpPr/>
          <p:nvPr/>
        </p:nvSpPr>
        <p:spPr>
          <a:xfrm>
            <a:off x="2218944" y="3633216"/>
            <a:ext cx="1950720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Empresas asesoras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2218944" y="3962400"/>
            <a:ext cx="1950720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1" name="Text 29"/>
          <p:cNvSpPr/>
          <p:nvPr/>
        </p:nvSpPr>
        <p:spPr>
          <a:xfrm>
            <a:off x="2218944" y="3962400"/>
            <a:ext cx="1950720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ONG y tercer sector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365760" y="4803648"/>
            <a:ext cx="1706880" cy="1377696"/>
          </a:xfrm>
          <a:prstGeom prst="rect">
            <a:avLst/>
          </a:prstGeom>
          <a:solidFill>
            <a:srgbClr val="4A8C3F"/>
          </a:solidFill>
          <a:ln w="12700">
            <a:solidFill>
              <a:srgbClr val="4A8C3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3" name="Text 31"/>
          <p:cNvSpPr/>
          <p:nvPr/>
        </p:nvSpPr>
        <p:spPr>
          <a:xfrm>
            <a:off x="365760" y="4803648"/>
            <a:ext cx="1706880" cy="137769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Educación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 Formación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2218944" y="4864608"/>
            <a:ext cx="1950720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4A8C3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5" name="Text 33"/>
          <p:cNvSpPr/>
          <p:nvPr/>
        </p:nvSpPr>
        <p:spPr>
          <a:xfrm>
            <a:off x="2218944" y="4864608"/>
            <a:ext cx="1950720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Universidades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2218944" y="5193792"/>
            <a:ext cx="1950720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4A8C3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7" name="Text 35"/>
          <p:cNvSpPr/>
          <p:nvPr/>
        </p:nvSpPr>
        <p:spPr>
          <a:xfrm>
            <a:off x="2218944" y="5193792"/>
            <a:ext cx="1950720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FP agraria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2218944" y="5522976"/>
            <a:ext cx="1950720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4A8C3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9" name="Text 37"/>
          <p:cNvSpPr/>
          <p:nvPr/>
        </p:nvSpPr>
        <p:spPr>
          <a:xfrm>
            <a:off x="2218944" y="5522976"/>
            <a:ext cx="1950720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Colegios profesionales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4474464" y="1682496"/>
            <a:ext cx="3352800" cy="4328160"/>
          </a:xfrm>
          <a:prstGeom prst="rect">
            <a:avLst/>
          </a:prstGeom>
          <a:solidFill>
            <a:srgbClr val="FFFFFF"/>
          </a:solidFill>
          <a:ln w="19050">
            <a:solidFill>
              <a:srgbClr val="1B4F8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1" name="Text 39"/>
          <p:cNvSpPr/>
          <p:nvPr/>
        </p:nvSpPr>
        <p:spPr>
          <a:xfrm>
            <a:off x="4474464" y="1755648"/>
            <a:ext cx="3352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1B4F8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Sistema Alimentario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5084064" y="2145792"/>
            <a:ext cx="2133600" cy="707136"/>
          </a:xfrm>
          <a:prstGeom prst="rect">
            <a:avLst/>
          </a:prstGeom>
          <a:solidFill>
            <a:srgbClr val="1B4F8A"/>
          </a:solidFill>
          <a:ln w="12700">
            <a:solidFill>
              <a:srgbClr val="1B4F8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3" name="Text 41"/>
          <p:cNvSpPr/>
          <p:nvPr/>
        </p:nvSpPr>
        <p:spPr>
          <a:xfrm>
            <a:off x="5084064" y="2145792"/>
            <a:ext cx="2133600" cy="70713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Inputs agrarios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6150864" y="2852928"/>
            <a:ext cx="0" cy="316992"/>
          </a:xfrm>
          <a:prstGeom prst="line">
            <a:avLst/>
          </a:prstGeom>
          <a:noFill/>
          <a:ln w="19050">
            <a:solidFill>
              <a:srgbClr val="1B4F8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5" name="Shape 43"/>
          <p:cNvSpPr/>
          <p:nvPr/>
        </p:nvSpPr>
        <p:spPr>
          <a:xfrm>
            <a:off x="5084064" y="3169920"/>
            <a:ext cx="2133600" cy="707136"/>
          </a:xfrm>
          <a:prstGeom prst="rect">
            <a:avLst/>
          </a:prstGeom>
          <a:solidFill>
            <a:srgbClr val="1B4F8A"/>
          </a:solidFill>
          <a:ln w="12700">
            <a:solidFill>
              <a:srgbClr val="1B4F8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6" name="Text 44"/>
          <p:cNvSpPr/>
          <p:nvPr/>
        </p:nvSpPr>
        <p:spPr>
          <a:xfrm>
            <a:off x="5084064" y="3169920"/>
            <a:ext cx="2133600" cy="70713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Producción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6150864" y="3877056"/>
            <a:ext cx="0" cy="316992"/>
          </a:xfrm>
          <a:prstGeom prst="line">
            <a:avLst/>
          </a:prstGeom>
          <a:noFill/>
          <a:ln w="19050">
            <a:solidFill>
              <a:srgbClr val="1B4F8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8" name="Shape 46"/>
          <p:cNvSpPr/>
          <p:nvPr/>
        </p:nvSpPr>
        <p:spPr>
          <a:xfrm>
            <a:off x="5084064" y="4194048"/>
            <a:ext cx="2133600" cy="707136"/>
          </a:xfrm>
          <a:prstGeom prst="rect">
            <a:avLst/>
          </a:prstGeom>
          <a:solidFill>
            <a:srgbClr val="4A7FBF"/>
          </a:solidFill>
          <a:ln w="12700">
            <a:solidFill>
              <a:srgbClr val="4A7FB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9" name="Text 47"/>
          <p:cNvSpPr/>
          <p:nvPr/>
        </p:nvSpPr>
        <p:spPr>
          <a:xfrm>
            <a:off x="5084064" y="4194048"/>
            <a:ext cx="2133600" cy="70713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Industria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6150864" y="4901184"/>
            <a:ext cx="0" cy="316992"/>
          </a:xfrm>
          <a:prstGeom prst="line">
            <a:avLst/>
          </a:prstGeom>
          <a:noFill/>
          <a:ln w="19050">
            <a:solidFill>
              <a:srgbClr val="1B4F8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1" name="Shape 49"/>
          <p:cNvSpPr/>
          <p:nvPr/>
        </p:nvSpPr>
        <p:spPr>
          <a:xfrm>
            <a:off x="5084064" y="5218176"/>
            <a:ext cx="2133600" cy="707136"/>
          </a:xfrm>
          <a:prstGeom prst="rect">
            <a:avLst/>
          </a:prstGeom>
          <a:solidFill>
            <a:srgbClr val="4A7FBF"/>
          </a:solidFill>
          <a:ln w="12700">
            <a:solidFill>
              <a:srgbClr val="4A7FB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2" name="Text 50"/>
          <p:cNvSpPr/>
          <p:nvPr/>
        </p:nvSpPr>
        <p:spPr>
          <a:xfrm>
            <a:off x="5084064" y="5218176"/>
            <a:ext cx="2133600" cy="70713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Distribución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8095488" y="1682496"/>
            <a:ext cx="1560576" cy="341376"/>
          </a:xfrm>
          <a:prstGeom prst="rect">
            <a:avLst/>
          </a:prstGeom>
          <a:solidFill>
            <a:srgbClr val="8E44AD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4" name="Text 52"/>
          <p:cNvSpPr/>
          <p:nvPr/>
        </p:nvSpPr>
        <p:spPr>
          <a:xfrm>
            <a:off x="8095488" y="1682496"/>
            <a:ext cx="1560576" cy="34137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933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Normativa y regulación</a:t>
            </a:r>
            <a:endParaRPr lang="en-US" sz="9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8095488" y="2084832"/>
            <a:ext cx="1560576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6" name="Text 54"/>
          <p:cNvSpPr/>
          <p:nvPr/>
        </p:nvSpPr>
        <p:spPr>
          <a:xfrm>
            <a:off x="8095488" y="2084832"/>
            <a:ext cx="1560576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EU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8095488" y="2414016"/>
            <a:ext cx="1560576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8" name="Text 56"/>
          <p:cNvSpPr/>
          <p:nvPr/>
        </p:nvSpPr>
        <p:spPr>
          <a:xfrm>
            <a:off x="8095488" y="2414016"/>
            <a:ext cx="1560576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Gobierno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8095488" y="2743200"/>
            <a:ext cx="1560576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0" name="Text 58"/>
          <p:cNvSpPr/>
          <p:nvPr/>
        </p:nvSpPr>
        <p:spPr>
          <a:xfrm>
            <a:off x="8095488" y="2743200"/>
            <a:ext cx="1560576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MAPA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1" name="Shape 59"/>
          <p:cNvSpPr/>
          <p:nvPr/>
        </p:nvSpPr>
        <p:spPr>
          <a:xfrm>
            <a:off x="8095488" y="3072384"/>
            <a:ext cx="1560576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2" name="Text 60"/>
          <p:cNvSpPr/>
          <p:nvPr/>
        </p:nvSpPr>
        <p:spPr>
          <a:xfrm>
            <a:off x="8095488" y="3072384"/>
            <a:ext cx="1560576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CCAA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3" name="Shape 61"/>
          <p:cNvSpPr/>
          <p:nvPr/>
        </p:nvSpPr>
        <p:spPr>
          <a:xfrm>
            <a:off x="8095488" y="3401568"/>
            <a:ext cx="1560576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4" name="Text 62"/>
          <p:cNvSpPr/>
          <p:nvPr/>
        </p:nvSpPr>
        <p:spPr>
          <a:xfrm>
            <a:off x="8095488" y="3401568"/>
            <a:ext cx="1560576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Ad. Local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5" name="Shape 63"/>
          <p:cNvSpPr/>
          <p:nvPr/>
        </p:nvSpPr>
        <p:spPr>
          <a:xfrm>
            <a:off x="8095488" y="3877056"/>
            <a:ext cx="1560576" cy="34137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6" name="Text 64"/>
          <p:cNvSpPr/>
          <p:nvPr/>
        </p:nvSpPr>
        <p:spPr>
          <a:xfrm>
            <a:off x="8095488" y="3877056"/>
            <a:ext cx="1560576" cy="34137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Financiación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7" name="Shape 65"/>
          <p:cNvSpPr/>
          <p:nvPr/>
        </p:nvSpPr>
        <p:spPr>
          <a:xfrm>
            <a:off x="8095488" y="4279392"/>
            <a:ext cx="1560576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8" name="Text 66"/>
          <p:cNvSpPr/>
          <p:nvPr/>
        </p:nvSpPr>
        <p:spPr>
          <a:xfrm>
            <a:off x="8095488" y="4279392"/>
            <a:ext cx="1560576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AEI / CDTI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9" name="Shape 67"/>
          <p:cNvSpPr/>
          <p:nvPr/>
        </p:nvSpPr>
        <p:spPr>
          <a:xfrm>
            <a:off x="8095488" y="4608576"/>
            <a:ext cx="1560576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0" name="Text 68"/>
          <p:cNvSpPr/>
          <p:nvPr/>
        </p:nvSpPr>
        <p:spPr>
          <a:xfrm>
            <a:off x="8095488" y="4608576"/>
            <a:ext cx="1560576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ENISA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1" name="Shape 69"/>
          <p:cNvSpPr/>
          <p:nvPr/>
        </p:nvSpPr>
        <p:spPr>
          <a:xfrm>
            <a:off x="8095488" y="4937760"/>
            <a:ext cx="1560576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2" name="Text 70"/>
          <p:cNvSpPr/>
          <p:nvPr/>
        </p:nvSpPr>
        <p:spPr>
          <a:xfrm>
            <a:off x="8095488" y="4937760"/>
            <a:ext cx="1560576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Red PAC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3" name="Shape 71"/>
          <p:cNvSpPr/>
          <p:nvPr/>
        </p:nvSpPr>
        <p:spPr>
          <a:xfrm>
            <a:off x="8095488" y="5266944"/>
            <a:ext cx="1560576" cy="280416"/>
          </a:xfrm>
          <a:prstGeom prst="rect">
            <a:avLst/>
          </a:prstGeom>
          <a:solidFill>
            <a:srgbClr val="FFFFFF"/>
          </a:solidFill>
          <a:ln w="9525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4" name="Text 72"/>
          <p:cNvSpPr/>
          <p:nvPr/>
        </p:nvSpPr>
        <p:spPr>
          <a:xfrm>
            <a:off x="8095488" y="5266944"/>
            <a:ext cx="1560576" cy="28041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ctr"/>
          <a:lstStyle/>
          <a:p>
            <a:pPr algn="ctr"/>
            <a:r>
              <a:rPr lang="en-US" sz="10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Bancos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5" name="Shape 73"/>
          <p:cNvSpPr/>
          <p:nvPr/>
        </p:nvSpPr>
        <p:spPr>
          <a:xfrm>
            <a:off x="365760" y="6193536"/>
            <a:ext cx="6705600" cy="536448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  <a:effectLst>
            <a:outerShdw blurRad="101600" dist="254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76" name="Text 74"/>
          <p:cNvSpPr/>
          <p:nvPr/>
        </p:nvSpPr>
        <p:spPr>
          <a:xfrm>
            <a:off x="365760" y="6193536"/>
            <a:ext cx="6705600" cy="536448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pPr algn="ctr"/>
            <a:r>
              <a:rPr lang="en-US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⚠   ¿Y el asesoramiento en Canales Cortos de Comercialización? — No aparece en el AKIS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7" name="Text 75"/>
          <p:cNvSpPr/>
          <p:nvPr/>
        </p:nvSpPr>
        <p:spPr>
          <a:xfrm>
            <a:off x="8118883" y="5803392"/>
            <a:ext cx="304800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i="1" dirty="0">
                <a:solidFill>
                  <a:srgbClr val="64748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Elaboración propia · MAPA 2020/2021 · RIA-CCC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4" name="Google Shape;175;p19">
            <a:extLst>
              <a:ext uri="{FF2B5EF4-FFF2-40B4-BE49-F238E27FC236}">
                <a16:creationId xmlns:a16="http://schemas.microsoft.com/office/drawing/2014/main" id="{3935B776-29EB-4365-8F05-5B36ED03CC11}"/>
              </a:ext>
            </a:extLst>
          </p:cNvPr>
          <p:cNvSpPr txBox="1"/>
          <p:nvPr/>
        </p:nvSpPr>
        <p:spPr>
          <a:xfrm>
            <a:off x="4626932" y="3836231"/>
            <a:ext cx="218361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Cooperativas &amp; Asociaciones</a:t>
            </a: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5" name="Google Shape;177;p19">
            <a:extLst>
              <a:ext uri="{FF2B5EF4-FFF2-40B4-BE49-F238E27FC236}">
                <a16:creationId xmlns:a16="http://schemas.microsoft.com/office/drawing/2014/main" id="{C55836C1-7274-4FBC-9D62-AB61A60D2E76}"/>
              </a:ext>
            </a:extLst>
          </p:cNvPr>
          <p:cNvSpPr txBox="1"/>
          <p:nvPr/>
        </p:nvSpPr>
        <p:spPr>
          <a:xfrm>
            <a:off x="5108179" y="3965817"/>
            <a:ext cx="281198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Organizaciones profesionales agrarias</a:t>
            </a: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6" name="Google Shape;196;p19">
            <a:extLst>
              <a:ext uri="{FF2B5EF4-FFF2-40B4-BE49-F238E27FC236}">
                <a16:creationId xmlns:a16="http://schemas.microsoft.com/office/drawing/2014/main" id="{A49B153E-80A1-4F19-B552-E36993375DB4}"/>
              </a:ext>
            </a:extLst>
          </p:cNvPr>
          <p:cNvSpPr/>
          <p:nvPr/>
        </p:nvSpPr>
        <p:spPr>
          <a:xfrm>
            <a:off x="4437888" y="1694688"/>
            <a:ext cx="11047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Proveedores </a:t>
            </a:r>
            <a:br>
              <a:rPr lang="es-ES" sz="1200" b="0" i="0" u="none" strike="noStrike" cap="none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s-ES" sz="1200" b="0" i="0" u="none" strike="noStrike" cap="none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tecnológicos </a:t>
            </a: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7" name="Google Shape;197;p19">
            <a:extLst>
              <a:ext uri="{FF2B5EF4-FFF2-40B4-BE49-F238E27FC236}">
                <a16:creationId xmlns:a16="http://schemas.microsoft.com/office/drawing/2014/main" id="{C191B7B3-B43B-402B-9393-726BBC50EB02}"/>
              </a:ext>
            </a:extLst>
          </p:cNvPr>
          <p:cNvSpPr/>
          <p:nvPr/>
        </p:nvSpPr>
        <p:spPr>
          <a:xfrm>
            <a:off x="6833010" y="1674922"/>
            <a:ext cx="108715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Proveedores </a:t>
            </a:r>
            <a:br>
              <a:rPr lang="es-ES" sz="1200" b="0" i="0" u="none" strike="noStrike" cap="none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s-ES" sz="1200" b="0" i="0" u="none" strike="noStrike" cap="none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insumos </a:t>
            </a:r>
            <a:endParaRPr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8" name="Google Shape;215;p19">
            <a:extLst>
              <a:ext uri="{FF2B5EF4-FFF2-40B4-BE49-F238E27FC236}">
                <a16:creationId xmlns:a16="http://schemas.microsoft.com/office/drawing/2014/main" id="{11EC0AB7-BF03-4B09-9927-AA22846962A2}"/>
              </a:ext>
            </a:extLst>
          </p:cNvPr>
          <p:cNvSpPr/>
          <p:nvPr/>
        </p:nvSpPr>
        <p:spPr>
          <a:xfrm>
            <a:off x="4779264" y="2915811"/>
            <a:ext cx="19768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Comunidades de regantes</a:t>
            </a:r>
            <a:endParaRPr sz="1200" b="0" i="0" u="none" strike="noStrike" cap="none" dirty="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AKIS y CCC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1034672"/>
            <a:ext cx="1121664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133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Sistemas de Conocimiento e Innovación Agrícola (AKIS)</a:t>
            </a:r>
            <a:endParaRPr lang="en-US" sz="2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7680" y="1598141"/>
            <a:ext cx="1121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Articulan investigación, formación, asesoramiento, financiación y legislación al servicio del sistema alimentario.</a:t>
            </a:r>
            <a:endParaRPr lang="en-US" sz="17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87680" y="2085821"/>
            <a:ext cx="5242560" cy="3413760"/>
          </a:xfrm>
          <a:prstGeom prst="rect">
            <a:avLst/>
          </a:prstGeom>
          <a:solidFill>
            <a:srgbClr val="E8F5EE"/>
          </a:solidFill>
          <a:ln w="12700">
            <a:solidFill>
              <a:srgbClr val="2C7A4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Shape 5"/>
          <p:cNvSpPr/>
          <p:nvPr/>
        </p:nvSpPr>
        <p:spPr>
          <a:xfrm>
            <a:off x="487680" y="2085821"/>
            <a:ext cx="5242560" cy="548640"/>
          </a:xfrm>
          <a:prstGeom prst="rect">
            <a:avLst/>
          </a:prstGeom>
          <a:solidFill>
            <a:srgbClr val="2C7A4B"/>
          </a:solidFill>
          <a:ln w="12700">
            <a:solidFill>
              <a:srgbClr val="2C7A4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609600" y="2085821"/>
            <a:ext cx="499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✓  Qué cubre el asesoramiento AKIS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09600" y="2756381"/>
            <a:ext cx="49987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indent="-457189">
              <a:buSzPct val="100000"/>
              <a:buChar char="•"/>
            </a:pPr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Producción agrícola y ganadera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189" indent="-457189">
              <a:buSzPct val="100000"/>
              <a:buChar char="•"/>
            </a:pPr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Cumplimiento normativo ambiental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189" indent="-457189">
              <a:buSzPct val="100000"/>
              <a:buChar char="•"/>
            </a:pPr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Fitosanidad, fertilización, manejo de suelos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189" indent="-457189">
              <a:buSzPct val="100000"/>
              <a:buChar char="•"/>
            </a:pPr>
            <a:r>
              <a:rPr lang="en-US" sz="1600" dirty="0" err="1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Bienestar</a:t>
            </a:r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animal</a:t>
            </a:r>
          </a:p>
          <a:p>
            <a:pPr marL="457189" indent="-457189">
              <a:buSzPct val="100000"/>
              <a:buChar char="•"/>
            </a:pPr>
            <a:r>
              <a:rPr lang="en-US" sz="1600" dirty="0" err="1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Digitalización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339840" y="2085821"/>
            <a:ext cx="5486400" cy="3413760"/>
          </a:xfrm>
          <a:prstGeom prst="rect">
            <a:avLst/>
          </a:prstGeom>
          <a:solidFill>
            <a:srgbClr val="FFF0EE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Shape 9"/>
          <p:cNvSpPr/>
          <p:nvPr/>
        </p:nvSpPr>
        <p:spPr>
          <a:xfrm>
            <a:off x="6339840" y="2085821"/>
            <a:ext cx="5486400" cy="5486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6461760" y="2085821"/>
            <a:ext cx="5242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✗  Qué NO cubre: la cadena de valor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61760" y="2756381"/>
            <a:ext cx="52425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indent="-457189">
              <a:buSzPct val="100000"/>
              <a:buChar char="•"/>
            </a:pPr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Comercialización y canales de venta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189" indent="-457189">
              <a:buSzPct val="100000"/>
              <a:buChar char="•"/>
            </a:pPr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Fijación de precios y margen comercial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189" indent="-457189">
              <a:buSzPct val="100000"/>
              <a:buChar char="•"/>
            </a:pPr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Logística, packaging y trazabilidad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189" indent="-457189">
              <a:buSzPct val="100000"/>
              <a:buChar char="•"/>
            </a:pPr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Relación con consumidores/grupos de consumo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189" indent="-457189">
              <a:buSzPct val="100000"/>
              <a:buChar char="•"/>
            </a:pPr>
            <a:r>
              <a:rPr lang="en-US" sz="1600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Gestión de empresa agroalimentaria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09600" y="5578664"/>
            <a:ext cx="11216640" cy="426720"/>
          </a:xfrm>
          <a:prstGeom prst="rect">
            <a:avLst/>
          </a:prstGeom>
          <a:solidFill>
            <a:srgbClr val="1A3A28"/>
          </a:solidFill>
          <a:ln w="12700">
            <a:solidFill>
              <a:srgbClr val="1A3A2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731520" y="5517704"/>
            <a:ext cx="1097280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67" i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 sistema público de asesoramiento no está diseñado para acompañar la comercialización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20"/>
          <p:cNvGrpSpPr/>
          <p:nvPr/>
        </p:nvGrpSpPr>
        <p:grpSpPr>
          <a:xfrm>
            <a:off x="260992" y="979819"/>
            <a:ext cx="2618170" cy="2704501"/>
            <a:chOff x="149232" y="891408"/>
            <a:chExt cx="2618170" cy="2704501"/>
          </a:xfrm>
        </p:grpSpPr>
        <p:pic>
          <p:nvPicPr>
            <p:cNvPr id="241" name="Google Shape;241;p2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49232" y="977739"/>
              <a:ext cx="2618170" cy="261817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42" name="Google Shape;242;p20"/>
            <p:cNvSpPr/>
            <p:nvPr/>
          </p:nvSpPr>
          <p:spPr>
            <a:xfrm>
              <a:off x="836032" y="891408"/>
              <a:ext cx="1858201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000" b="1" i="0" u="none" strike="noStrike" cap="none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Sensibilización</a:t>
              </a: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243" name="Google Shape;243;p20"/>
          <p:cNvGrpSpPr/>
          <p:nvPr/>
        </p:nvGrpSpPr>
        <p:grpSpPr>
          <a:xfrm>
            <a:off x="3252679" y="995208"/>
            <a:ext cx="2725572" cy="2673723"/>
            <a:chOff x="3290764" y="922186"/>
            <a:chExt cx="2725572" cy="2673723"/>
          </a:xfrm>
        </p:grpSpPr>
        <p:pic>
          <p:nvPicPr>
            <p:cNvPr id="244" name="Google Shape;244;p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90764" y="977738"/>
              <a:ext cx="2618171" cy="2618171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45" name="Google Shape;245;p20"/>
            <p:cNvSpPr/>
            <p:nvPr/>
          </p:nvSpPr>
          <p:spPr>
            <a:xfrm>
              <a:off x="4657750" y="922186"/>
              <a:ext cx="1358586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000" b="1" i="0" u="none" strike="noStrike" cap="none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Asesoría directa</a:t>
              </a: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246" name="Google Shape;246;p20"/>
          <p:cNvGrpSpPr/>
          <p:nvPr/>
        </p:nvGrpSpPr>
        <p:grpSpPr>
          <a:xfrm>
            <a:off x="6351768" y="1007929"/>
            <a:ext cx="2618172" cy="2648280"/>
            <a:chOff x="6432297" y="947629"/>
            <a:chExt cx="2618172" cy="2648280"/>
          </a:xfrm>
        </p:grpSpPr>
        <p:pic>
          <p:nvPicPr>
            <p:cNvPr id="247" name="Google Shape;247;p2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32297" y="977737"/>
              <a:ext cx="2618172" cy="2618172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48" name="Google Shape;248;p20"/>
            <p:cNvSpPr/>
            <p:nvPr/>
          </p:nvSpPr>
          <p:spPr>
            <a:xfrm>
              <a:off x="7530501" y="947629"/>
              <a:ext cx="151996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000" b="1" i="0" u="none" strike="noStrike" cap="none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Articulación</a:t>
              </a: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249" name="Google Shape;249;p20"/>
          <p:cNvSpPr/>
          <p:nvPr/>
        </p:nvSpPr>
        <p:spPr>
          <a:xfrm>
            <a:off x="3476208" y="3873058"/>
            <a:ext cx="109998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Networking</a:t>
            </a:r>
            <a:endParaRPr sz="14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50" name="Google Shape;250;p20"/>
          <p:cNvGrpSpPr/>
          <p:nvPr/>
        </p:nvGrpSpPr>
        <p:grpSpPr>
          <a:xfrm>
            <a:off x="1658374" y="4098444"/>
            <a:ext cx="2618171" cy="2618171"/>
            <a:chOff x="1798824" y="4017165"/>
            <a:chExt cx="2618171" cy="2618171"/>
          </a:xfrm>
        </p:grpSpPr>
        <p:pic>
          <p:nvPicPr>
            <p:cNvPr id="251" name="Google Shape;251;p2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798824" y="4017165"/>
              <a:ext cx="2618171" cy="2618171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52" name="Google Shape;252;p20"/>
            <p:cNvSpPr/>
            <p:nvPr/>
          </p:nvSpPr>
          <p:spPr>
            <a:xfrm>
              <a:off x="2360335" y="4755829"/>
              <a:ext cx="138691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000" b="1" i="0" u="none" strike="noStrike" cap="none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Formación</a:t>
              </a: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253" name="Google Shape;253;p20"/>
          <p:cNvGrpSpPr/>
          <p:nvPr/>
        </p:nvGrpSpPr>
        <p:grpSpPr>
          <a:xfrm>
            <a:off x="4898674" y="4065690"/>
            <a:ext cx="2618171" cy="2618171"/>
            <a:chOff x="5515570" y="4017165"/>
            <a:chExt cx="2618171" cy="2618171"/>
          </a:xfrm>
        </p:grpSpPr>
        <p:pic>
          <p:nvPicPr>
            <p:cNvPr id="254" name="Google Shape;254;p2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515570" y="4017165"/>
              <a:ext cx="2618171" cy="2618171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55" name="Google Shape;255;p20"/>
            <p:cNvSpPr/>
            <p:nvPr/>
          </p:nvSpPr>
          <p:spPr>
            <a:xfrm>
              <a:off x="5697961" y="4755829"/>
              <a:ext cx="1468672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000" b="1" i="0" u="none" strike="noStrike" cap="none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Facilitación</a:t>
              </a: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256" name="Google Shape;256;p20"/>
          <p:cNvGrpSpPr/>
          <p:nvPr/>
        </p:nvGrpSpPr>
        <p:grpSpPr>
          <a:xfrm>
            <a:off x="8138974" y="4065690"/>
            <a:ext cx="2618171" cy="2618171"/>
            <a:chOff x="8641015" y="4017165"/>
            <a:chExt cx="2618171" cy="2618171"/>
          </a:xfrm>
        </p:grpSpPr>
        <p:pic>
          <p:nvPicPr>
            <p:cNvPr id="257" name="Google Shape;257;p2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641015" y="4017165"/>
              <a:ext cx="2618171" cy="2618171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58" name="Google Shape;258;p20"/>
            <p:cNvSpPr/>
            <p:nvPr/>
          </p:nvSpPr>
          <p:spPr>
            <a:xfrm>
              <a:off x="9573830" y="4247751"/>
              <a:ext cx="1560042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000" b="1" i="0" u="none" strike="noStrike" cap="none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Institucional</a:t>
              </a: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259" name="Google Shape;259;p20"/>
          <p:cNvGrpSpPr/>
          <p:nvPr/>
        </p:nvGrpSpPr>
        <p:grpSpPr>
          <a:xfrm>
            <a:off x="9343457" y="1012410"/>
            <a:ext cx="2618170" cy="2639318"/>
            <a:chOff x="9573830" y="956591"/>
            <a:chExt cx="2618170" cy="2639318"/>
          </a:xfrm>
        </p:grpSpPr>
        <p:pic>
          <p:nvPicPr>
            <p:cNvPr id="260" name="Google Shape;260;p2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573830" y="977739"/>
              <a:ext cx="2618170" cy="261817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61" name="Google Shape;261;p20"/>
            <p:cNvSpPr/>
            <p:nvPr/>
          </p:nvSpPr>
          <p:spPr>
            <a:xfrm>
              <a:off x="10482726" y="956591"/>
              <a:ext cx="146706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000" b="1" i="0" u="none" strike="noStrike" cap="non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Networking</a:t>
              </a:r>
              <a:endParaRPr sz="20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62" name="Google Shape;262;p20"/>
          <p:cNvSpPr txBox="1"/>
          <p:nvPr/>
        </p:nvSpPr>
        <p:spPr>
          <a:xfrm>
            <a:off x="63413" y="2312529"/>
            <a:ext cx="2068467" cy="157885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0000" dist="23000" dir="4560000" rotWithShape="0">
              <a:schemeClr val="lt1">
                <a:alpha val="34901"/>
              </a:scheme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Técnica de una administración pública que elabora y comparte una guía sobre requisitos sanitarios para la venta directa</a:t>
            </a: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" name="Google Shape;263;p20"/>
          <p:cNvSpPr txBox="1"/>
          <p:nvPr/>
        </p:nvSpPr>
        <p:spPr>
          <a:xfrm>
            <a:off x="3136605" y="2325445"/>
            <a:ext cx="2106896" cy="157885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0000" dist="23000" dir="4560000" rotWithShape="0">
              <a:schemeClr val="lt1">
                <a:alpha val="34901"/>
              </a:scheme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Asesor privado que ayuda a un grupo de productoras a diseñar una cesta viable: precios, logística, gestión de pedidos</a:t>
            </a: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" name="Google Shape;264;p20"/>
          <p:cNvSpPr txBox="1"/>
          <p:nvPr/>
        </p:nvSpPr>
        <p:spPr>
          <a:xfrm>
            <a:off x="6173674" y="2560289"/>
            <a:ext cx="2036282" cy="133109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0000" dist="23000" dir="4560000" rotWithShape="0">
              <a:schemeClr val="lt1">
                <a:alpha val="34901"/>
              </a:scheme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Técnica de un GAL que ayuda a productoras a elaborar una propuesta para suministrar a comedores escolares</a:t>
            </a: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5" name="Google Shape;265;p20"/>
          <p:cNvSpPr txBox="1"/>
          <p:nvPr/>
        </p:nvSpPr>
        <p:spPr>
          <a:xfrm>
            <a:off x="9239133" y="2340506"/>
            <a:ext cx="2036282" cy="157885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0000" dist="23000" dir="4560000" rotWithShape="0">
              <a:schemeClr val="lt1">
                <a:alpha val="34901"/>
              </a:scheme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Coordinador de cooperativa de productoras que conecta productoras locales con grupos de consumo urbanos</a:t>
            </a: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6" name="Google Shape;266;p20"/>
          <p:cNvSpPr txBox="1"/>
          <p:nvPr/>
        </p:nvSpPr>
        <p:spPr>
          <a:xfrm>
            <a:off x="1358730" y="4930699"/>
            <a:ext cx="2036282" cy="1826614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0000" dist="23000" dir="4560000" rotWithShape="0">
              <a:schemeClr val="lt1">
                <a:alpha val="34901"/>
              </a:scheme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Técnica de una organización agraria que imparte talleres sobre etiquetado, trazabilidad y comunicación del valor del producto</a:t>
            </a: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20"/>
          <p:cNvSpPr txBox="1"/>
          <p:nvPr/>
        </p:nvSpPr>
        <p:spPr>
          <a:xfrm>
            <a:off x="4691875" y="5173305"/>
            <a:ext cx="2036282" cy="157885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0000" dist="23000" dir="4560000" rotWithShape="0">
              <a:schemeClr val="lt1">
                <a:alpha val="34901"/>
              </a:scheme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Técnico de una entidad pública que acompaña a productoras en la solicitud de ayudas para un punto de venta colectivo</a:t>
            </a: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8" name="Google Shape;268;p20"/>
          <p:cNvSpPr txBox="1"/>
          <p:nvPr/>
        </p:nvSpPr>
        <p:spPr>
          <a:xfrm>
            <a:off x="7873979" y="4496331"/>
            <a:ext cx="2191921" cy="2322134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0000" dist="23000" dir="4560000" rotWithShape="0">
              <a:schemeClr val="lt1">
                <a:alpha val="34901"/>
              </a:scheme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Técnica e una administración autonómica / diputación que trabaja en ordenanzas para mercados de productoras y convocatorias específicas de CCC</a:t>
            </a:r>
            <a:endParaRPr sz="1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9" name="Google Shape;269;p20"/>
          <p:cNvSpPr/>
          <p:nvPr/>
        </p:nvSpPr>
        <p:spPr>
          <a:xfrm>
            <a:off x="2219885" y="1703094"/>
            <a:ext cx="45719" cy="4571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6FE290F-91A8-4680-A942-5A2BAE8FD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213" y="-38595"/>
            <a:ext cx="10515600" cy="963111"/>
          </a:xfrm>
        </p:spPr>
        <p:txBody>
          <a:bodyPr/>
          <a:lstStyle/>
          <a:p>
            <a:r>
              <a:rPr lang="es-ES" b="1" dirty="0"/>
              <a:t>¿Qué es asesoramiento en CCC?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"/>
          <p:cNvSpPr txBox="1">
            <a:spLocks noGrp="1"/>
          </p:cNvSpPr>
          <p:nvPr>
            <p:ph type="title"/>
          </p:nvPr>
        </p:nvSpPr>
        <p:spPr>
          <a:xfrm>
            <a:off x="838200" y="12358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s-ES" b="1" dirty="0">
                <a:solidFill>
                  <a:schemeClr val="tx1"/>
                </a:solidFill>
                <a:sym typeface="Roboto Medium"/>
              </a:rPr>
              <a:t>¿Quién asesora en CCC?</a:t>
            </a:r>
            <a:endParaRPr b="1" dirty="0">
              <a:solidFill>
                <a:schemeClr val="tx1"/>
              </a:solidFill>
              <a:sym typeface="Roboto Medium"/>
            </a:endParaRPr>
          </a:p>
        </p:txBody>
      </p:sp>
      <p:grpSp>
        <p:nvGrpSpPr>
          <p:cNvPr id="275" name="Google Shape;275;p6"/>
          <p:cNvGrpSpPr/>
          <p:nvPr/>
        </p:nvGrpSpPr>
        <p:grpSpPr>
          <a:xfrm>
            <a:off x="842718" y="1319842"/>
            <a:ext cx="10506562" cy="4857121"/>
            <a:chOff x="4518" y="0"/>
            <a:chExt cx="10506562" cy="4857121"/>
          </a:xfrm>
        </p:grpSpPr>
        <p:sp>
          <p:nvSpPr>
            <p:cNvPr id="276" name="Google Shape;276;p6"/>
            <p:cNvSpPr/>
            <p:nvPr/>
          </p:nvSpPr>
          <p:spPr>
            <a:xfrm>
              <a:off x="4518" y="0"/>
              <a:ext cx="5175646" cy="4857121"/>
            </a:xfrm>
            <a:prstGeom prst="roundRect">
              <a:avLst>
                <a:gd name="adj" fmla="val 10000"/>
              </a:avLst>
            </a:prstGeom>
            <a:solidFill>
              <a:srgbClr val="00B05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endParaRPr>
            </a:p>
          </p:txBody>
        </p:sp>
        <p:sp>
          <p:nvSpPr>
            <p:cNvPr id="277" name="Google Shape;277;p6"/>
            <p:cNvSpPr txBox="1"/>
            <p:nvPr/>
          </p:nvSpPr>
          <p:spPr>
            <a:xfrm>
              <a:off x="4518" y="1942848"/>
              <a:ext cx="5175646" cy="19428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149350" rIns="149350" bIns="149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lang="es-ES" sz="2100" b="0" i="0" u="none" strike="noStrike" cap="none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"/>
                </a:rPr>
                <a:t>Asesoramiento formal</a:t>
              </a:r>
              <a:endParaRPr sz="1400" b="0" i="0" u="none" strike="noStrike" cap="non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735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lang="es-ES" sz="2100" b="0" i="1" u="none" strike="noStrike" cap="none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"/>
                </a:rPr>
                <a:t>Incluye explícitamente orientar sobre CCC — empleado o autónomo, con o sin certificación oficial</a:t>
              </a:r>
              <a:r>
                <a:rPr lang="es-ES" sz="2100" b="0" i="0" u="none" strike="noStrike" cap="none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"/>
                </a:rPr>
                <a:t>.</a:t>
              </a:r>
              <a:endParaRPr sz="1400" b="0" i="0" u="none" strike="noStrike" cap="non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endParaRPr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1783631" y="291427"/>
              <a:ext cx="1617421" cy="1617421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l="-36999" r="-36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endParaRPr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5335434" y="0"/>
              <a:ext cx="5175646" cy="4857121"/>
            </a:xfrm>
            <a:prstGeom prst="roundRect">
              <a:avLst>
                <a:gd name="adj" fmla="val 10000"/>
              </a:avLst>
            </a:prstGeom>
            <a:solidFill>
              <a:srgbClr val="75707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endParaRPr>
            </a:p>
          </p:txBody>
        </p:sp>
        <p:sp>
          <p:nvSpPr>
            <p:cNvPr id="280" name="Google Shape;280;p6"/>
            <p:cNvSpPr txBox="1"/>
            <p:nvPr/>
          </p:nvSpPr>
          <p:spPr>
            <a:xfrm>
              <a:off x="5335434" y="1942848"/>
              <a:ext cx="5175646" cy="19428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9350" tIns="149350" rIns="149350" bIns="149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lang="es-ES" sz="2100" b="0" i="0" u="none" strike="noStrike" cap="none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"/>
                </a:rPr>
                <a:t>Asesoramiento informal</a:t>
              </a:r>
              <a:endParaRPr sz="1400" b="0" i="0" u="none" strike="noStrike" cap="non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735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lang="es-ES" sz="2100" b="0" i="1" u="none" strike="noStrike" cap="none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"/>
                </a:rPr>
                <a:t>Realiza una o más de las funciones de la diapo anterior— sin llamarlo asesoramiento, sin estar reconocido institucionalmente para ello</a:t>
              </a:r>
              <a:endParaRPr sz="1400" b="0" i="0" u="none" strike="noStrike" cap="non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endParaRPr>
            </a:p>
          </p:txBody>
        </p:sp>
        <p:sp>
          <p:nvSpPr>
            <p:cNvPr id="281" name="Google Shape;281;p6"/>
            <p:cNvSpPr/>
            <p:nvPr/>
          </p:nvSpPr>
          <p:spPr>
            <a:xfrm>
              <a:off x="7114547" y="291427"/>
              <a:ext cx="1617421" cy="1617421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l="-17001" r="-17001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endParaRPr>
            </a:p>
          </p:txBody>
        </p:sp>
        <p:sp>
          <p:nvSpPr>
            <p:cNvPr id="282" name="Google Shape;282;p6"/>
            <p:cNvSpPr/>
            <p:nvPr/>
          </p:nvSpPr>
          <p:spPr>
            <a:xfrm>
              <a:off x="420623" y="3885696"/>
              <a:ext cx="9674352" cy="728568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ABBAD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26720" y="268224"/>
            <a:ext cx="11338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¿Quiénes son y cómo trabajan?</a:t>
            </a:r>
          </a:p>
        </p:txBody>
      </p:sp>
      <p:sp>
        <p:nvSpPr>
          <p:cNvPr id="5" name="Text 3"/>
          <p:cNvSpPr/>
          <p:nvPr/>
        </p:nvSpPr>
        <p:spPr>
          <a:xfrm>
            <a:off x="410245" y="1068942"/>
            <a:ext cx="3901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spc="267" dirty="0">
                <a:solidFill>
                  <a:srgbClr val="2C5F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TIPO DE ASESOR/A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6" name="Chart 0"/>
          <p:cNvGraphicFramePr/>
          <p:nvPr>
            <p:extLst>
              <p:ext uri="{D42A27DB-BD31-4B8C-83A1-F6EECF244321}">
                <p14:modId xmlns:p14="http://schemas.microsoft.com/office/powerpoint/2010/main" val="16973159"/>
              </p:ext>
            </p:extLst>
          </p:nvPr>
        </p:nvGraphicFramePr>
        <p:xfrm>
          <a:off x="227365" y="1434702"/>
          <a:ext cx="4267200" cy="3901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4"/>
          <p:cNvSpPr/>
          <p:nvPr/>
        </p:nvSpPr>
        <p:spPr>
          <a:xfrm>
            <a:off x="4738405" y="1068942"/>
            <a:ext cx="3413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spc="267" dirty="0">
                <a:solidFill>
                  <a:srgbClr val="2C5F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RECONOCIMIENTO OFICIAL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738405" y="1495662"/>
            <a:ext cx="3169920" cy="18288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4738405" y="1617582"/>
            <a:ext cx="316992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6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91,05%</a:t>
            </a:r>
            <a:endParaRPr lang="en-US" sz="5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738405" y="2653902"/>
            <a:ext cx="316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dirty="0">
                <a:solidFill>
                  <a:srgbClr val="97BC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sin certificación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dirty="0">
                <a:solidFill>
                  <a:srgbClr val="97BC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 reconocimiento oficial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4738405" y="3507342"/>
            <a:ext cx="3169920" cy="1341120"/>
          </a:xfrm>
          <a:prstGeom prst="rect">
            <a:avLst/>
          </a:prstGeom>
          <a:solidFill>
            <a:srgbClr val="E8EDE8"/>
          </a:solidFill>
          <a:ln w="12700">
            <a:solidFill>
              <a:srgbClr val="E8EDE8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2" name="Text 9"/>
          <p:cNvSpPr/>
          <p:nvPr/>
        </p:nvSpPr>
        <p:spPr>
          <a:xfrm>
            <a:off x="4738405" y="3568302"/>
            <a:ext cx="31699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4A8C3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9,5%</a:t>
            </a:r>
            <a:endParaRPr lang="en-US" sz="4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738405" y="4202286"/>
            <a:ext cx="316992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33" dirty="0">
                <a:solidFill>
                  <a:srgbClr val="64748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 algún tipo de reconocimiento</a:t>
            </a:r>
            <a:endParaRPr lang="en-US" sz="13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8213125" y="106894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spc="267" dirty="0">
                <a:solidFill>
                  <a:srgbClr val="2C5F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QUIÉN ASESORA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15" name="Chart 1"/>
          <p:cNvGraphicFramePr/>
          <p:nvPr>
            <p:extLst>
              <p:ext uri="{D42A27DB-BD31-4B8C-83A1-F6EECF244321}">
                <p14:modId xmlns:p14="http://schemas.microsoft.com/office/powerpoint/2010/main" val="409119858"/>
              </p:ext>
            </p:extLst>
          </p:nvPr>
        </p:nvGraphicFramePr>
        <p:xfrm>
          <a:off x="7969285" y="1434702"/>
          <a:ext cx="4023360" cy="4511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Shape 12"/>
          <p:cNvSpPr/>
          <p:nvPr/>
        </p:nvSpPr>
        <p:spPr>
          <a:xfrm>
            <a:off x="4555525" y="1007982"/>
            <a:ext cx="0" cy="4876800"/>
          </a:xfrm>
          <a:prstGeom prst="line">
            <a:avLst/>
          </a:prstGeom>
          <a:noFill/>
          <a:ln w="15240">
            <a:solidFill>
              <a:srgbClr val="E8EDE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7" name="Shape 13"/>
          <p:cNvSpPr/>
          <p:nvPr/>
        </p:nvSpPr>
        <p:spPr>
          <a:xfrm>
            <a:off x="8030245" y="1007982"/>
            <a:ext cx="0" cy="4876800"/>
          </a:xfrm>
          <a:prstGeom prst="line">
            <a:avLst/>
          </a:prstGeom>
          <a:noFill/>
          <a:ln w="15240">
            <a:solidFill>
              <a:srgbClr val="E8EDE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4"/>
          <p:cNvSpPr/>
          <p:nvPr/>
        </p:nvSpPr>
        <p:spPr>
          <a:xfrm>
            <a:off x="410245" y="5397102"/>
            <a:ext cx="1158240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67" dirty="0">
                <a:solidFill>
                  <a:srgbClr val="64748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Fuente: Formulario de consentimiento BBDD asesores/as en CCC · RIA-CCC + EU4Advice · n=74</a:t>
            </a:r>
            <a:endParaRPr lang="en-US" sz="10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26720" y="268224"/>
            <a:ext cx="11338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hacen y qué tramo de la cadena cubren?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26720" y="939114"/>
            <a:ext cx="707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spc="267" dirty="0">
                <a:solidFill>
                  <a:srgbClr val="2C5F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ACTIVIDADES DEL ASESORAMIENTO INFORMAL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6720" y="1268298"/>
            <a:ext cx="70713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i="1" dirty="0">
                <a:solidFill>
                  <a:srgbClr val="64748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(respuesta múltiple · n=42 asesores/as informales)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2747112573"/>
              </p:ext>
            </p:extLst>
          </p:nvPr>
        </p:nvGraphicFramePr>
        <p:xfrm>
          <a:off x="304800" y="1609674"/>
          <a:ext cx="7071360" cy="4145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7620000" y="878154"/>
            <a:ext cx="0" cy="4876800"/>
          </a:xfrm>
          <a:prstGeom prst="line">
            <a:avLst/>
          </a:prstGeom>
          <a:noFill/>
          <a:ln w="15240">
            <a:solidFill>
              <a:srgbClr val="E8EDE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7863840" y="939114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spc="267" dirty="0">
                <a:solidFill>
                  <a:srgbClr val="2C5F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FOCO EN LA CADENA DE VALOR</a:t>
            </a:r>
            <a:endParaRPr lang="en-US" sz="14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863840" y="1426794"/>
            <a:ext cx="877824" cy="87782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7863840" y="1426794"/>
            <a:ext cx="877824" cy="877824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Producción</a:t>
            </a:r>
            <a:endParaRPr lang="en-US" sz="10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8741664" y="1865706"/>
            <a:ext cx="97536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Shape 10"/>
          <p:cNvSpPr/>
          <p:nvPr/>
        </p:nvSpPr>
        <p:spPr>
          <a:xfrm>
            <a:off x="8839200" y="1426794"/>
            <a:ext cx="877824" cy="877824"/>
          </a:xfrm>
          <a:prstGeom prst="rect">
            <a:avLst/>
          </a:prstGeom>
          <a:solidFill>
            <a:srgbClr val="4A8C3F"/>
          </a:solidFill>
          <a:ln w="12700">
            <a:solidFill>
              <a:srgbClr val="4A8C3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Text 11"/>
          <p:cNvSpPr/>
          <p:nvPr/>
        </p:nvSpPr>
        <p:spPr>
          <a:xfrm>
            <a:off x="8839200" y="1426794"/>
            <a:ext cx="877824" cy="877824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Transfor-</a:t>
            </a:r>
            <a:endParaRPr lang="en-US" sz="10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067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mación</a:t>
            </a:r>
            <a:endParaRPr lang="en-US" sz="10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9717024" y="1865706"/>
            <a:ext cx="97536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6" name="Shape 13"/>
          <p:cNvSpPr/>
          <p:nvPr/>
        </p:nvSpPr>
        <p:spPr>
          <a:xfrm>
            <a:off x="9814560" y="1426794"/>
            <a:ext cx="877824" cy="877824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7" name="Text 14"/>
          <p:cNvSpPr/>
          <p:nvPr/>
        </p:nvSpPr>
        <p:spPr>
          <a:xfrm>
            <a:off x="9814560" y="1426794"/>
            <a:ext cx="877824" cy="877824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Distri-</a:t>
            </a:r>
            <a:endParaRPr lang="en-US" sz="10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067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bución</a:t>
            </a:r>
            <a:endParaRPr lang="en-US" sz="10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10692384" y="1865706"/>
            <a:ext cx="97536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9" name="Shape 16"/>
          <p:cNvSpPr/>
          <p:nvPr/>
        </p:nvSpPr>
        <p:spPr>
          <a:xfrm>
            <a:off x="10789920" y="1426794"/>
            <a:ext cx="877824" cy="877824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0" name="Text 17"/>
          <p:cNvSpPr/>
          <p:nvPr/>
        </p:nvSpPr>
        <p:spPr>
          <a:xfrm>
            <a:off x="10789920" y="1426794"/>
            <a:ext cx="877824" cy="877824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067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Consumo</a:t>
            </a:r>
            <a:endParaRPr lang="en-US" sz="10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7863840" y="2524074"/>
            <a:ext cx="97536" cy="67056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2" name="Text 19"/>
          <p:cNvSpPr/>
          <p:nvPr/>
        </p:nvSpPr>
        <p:spPr>
          <a:xfrm>
            <a:off x="8071104" y="2524074"/>
            <a:ext cx="10972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33" b="1" dirty="0">
                <a:solidFill>
                  <a:srgbClr val="2C5F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33,8%</a:t>
            </a:r>
            <a:endParaRPr lang="en-US" sz="2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9241536" y="2524074"/>
            <a:ext cx="25603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 la cadena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12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(prod.+transf.+dist.+consumo)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7863840" y="3316554"/>
            <a:ext cx="97536" cy="670560"/>
          </a:xfrm>
          <a:prstGeom prst="rect">
            <a:avLst/>
          </a:prstGeom>
          <a:solidFill>
            <a:srgbClr val="4A8C3F"/>
          </a:solidFill>
          <a:ln w="12700">
            <a:solidFill>
              <a:srgbClr val="4A8C3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5" name="Text 22"/>
          <p:cNvSpPr/>
          <p:nvPr/>
        </p:nvSpPr>
        <p:spPr>
          <a:xfrm>
            <a:off x="8071104" y="3316554"/>
            <a:ext cx="10972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33" b="1" dirty="0">
                <a:solidFill>
                  <a:srgbClr val="4A8C3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14,9%</a:t>
            </a:r>
            <a:endParaRPr lang="en-US" sz="2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9241536" y="3316554"/>
            <a:ext cx="25603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Producción +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12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distribución + consumo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Shape 24"/>
          <p:cNvSpPr/>
          <p:nvPr/>
        </p:nvSpPr>
        <p:spPr>
          <a:xfrm>
            <a:off x="7863840" y="4109034"/>
            <a:ext cx="97536" cy="6705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8" name="Text 25"/>
          <p:cNvSpPr/>
          <p:nvPr/>
        </p:nvSpPr>
        <p:spPr>
          <a:xfrm>
            <a:off x="8071104" y="4109034"/>
            <a:ext cx="10972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33" b="1" dirty="0">
                <a:solidFill>
                  <a:srgbClr val="E07B39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8,1%</a:t>
            </a:r>
            <a:endParaRPr lang="en-US" sz="2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9241536" y="4109034"/>
            <a:ext cx="25603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Solo consumo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7863840" y="4901514"/>
            <a:ext cx="97536" cy="67056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1" name="Text 28"/>
          <p:cNvSpPr/>
          <p:nvPr/>
        </p:nvSpPr>
        <p:spPr>
          <a:xfrm>
            <a:off x="8071104" y="4901514"/>
            <a:ext cx="10972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33" b="1" dirty="0">
                <a:solidFill>
                  <a:srgbClr val="97BC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4,1%</a:t>
            </a:r>
            <a:endParaRPr lang="en-US" sz="21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Text 29"/>
          <p:cNvSpPr/>
          <p:nvPr/>
        </p:nvSpPr>
        <p:spPr>
          <a:xfrm>
            <a:off x="9241536" y="4901514"/>
            <a:ext cx="25603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1A1A1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Solo distribución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Text 30"/>
          <p:cNvSpPr/>
          <p:nvPr/>
        </p:nvSpPr>
        <p:spPr>
          <a:xfrm>
            <a:off x="7863840" y="5572074"/>
            <a:ext cx="402336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67" i="1" dirty="0">
                <a:solidFill>
                  <a:srgbClr val="2C5F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 asesoramiento en CCC no es solo asesoría técnica puntual — es un trabajo multiactividad que abarca toda la cadena alimentaria.</a:t>
            </a:r>
            <a:endParaRPr lang="en-US" sz="10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4" name="Text 31"/>
          <p:cNvSpPr/>
          <p:nvPr/>
        </p:nvSpPr>
        <p:spPr>
          <a:xfrm>
            <a:off x="426720" y="5876874"/>
            <a:ext cx="1158240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67" dirty="0">
                <a:solidFill>
                  <a:srgbClr val="64748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Fuente: Formulario de consentimiento BBDD asesores/as en CCC · RIA-CCC / EU4Advice · n=74</a:t>
            </a:r>
            <a:endParaRPr lang="en-US" sz="10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"/>
          <p:cNvSpPr txBox="1">
            <a:spLocks noGrp="1"/>
          </p:cNvSpPr>
          <p:nvPr>
            <p:ph type="ctrTitle"/>
          </p:nvPr>
        </p:nvSpPr>
        <p:spPr>
          <a:xfrm>
            <a:off x="1524000" y="1514569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s-ES" b="1" dirty="0">
                <a:solidFill>
                  <a:srgbClr val="309355"/>
                </a:solidFill>
                <a:latin typeface="Roboto"/>
                <a:ea typeface="Roboto"/>
                <a:cs typeface="Roboto"/>
                <a:sym typeface="Roboto"/>
              </a:rPr>
              <a:t>Presentación del seminario</a:t>
            </a:r>
            <a:endParaRPr b="1" dirty="0">
              <a:solidFill>
                <a:srgbClr val="30935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" name="Google Shape;155;p1"/>
          <p:cNvSpPr txBox="1">
            <a:spLocks noGrp="1"/>
          </p:cNvSpPr>
          <p:nvPr>
            <p:ph type="subTitle" idx="1"/>
          </p:nvPr>
        </p:nvSpPr>
        <p:spPr>
          <a:xfrm>
            <a:off x="1524000" y="3994244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dirty="0">
                <a:sym typeface="Roboto Medium"/>
              </a:rPr>
              <a:t>Cristina Galindo Gimeno</a:t>
            </a:r>
            <a:endParaRPr dirty="0">
              <a:sym typeface="Roboto Medium"/>
            </a:endParaRPr>
          </a:p>
        </p:txBody>
      </p:sp>
      <p:pic>
        <p:nvPicPr>
          <p:cNvPr id="156" name="Google Shape;15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29225" y="531523"/>
            <a:ext cx="2467301" cy="875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159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Contexto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72B3766-7D1D-F3A1-FC5C-5EDD09C5F96A}"/>
              </a:ext>
            </a:extLst>
          </p:cNvPr>
          <p:cNvSpPr txBox="1"/>
          <p:nvPr/>
        </p:nvSpPr>
        <p:spPr>
          <a:xfrm>
            <a:off x="0" y="793680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2000" b="0" i="0" u="none" strike="noStrike" dirty="0">
                <a:solidFill>
                  <a:srgbClr val="309355"/>
                </a:solidFill>
                <a:effectLst/>
                <a:latin typeface="Roboto" panose="02000000000000000000" pitchFamily="2" charset="0"/>
              </a:rPr>
              <a:t>Red de Innovación y Asesoramiento 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2000" b="0" i="0" u="none" strike="noStrike" dirty="0">
                <a:solidFill>
                  <a:srgbClr val="309355"/>
                </a:solidFill>
                <a:effectLst/>
                <a:latin typeface="Roboto" panose="02000000000000000000" pitchFamily="2" charset="0"/>
              </a:rPr>
              <a:t>en Canales Cortos de Comercialización</a:t>
            </a:r>
            <a:endParaRPr lang="es-ES" sz="2000" b="0" dirty="0">
              <a:effectLst/>
            </a:endParaRPr>
          </a:p>
          <a:p>
            <a:pPr algn="ctr"/>
            <a:br>
              <a:rPr lang="es-ES" sz="2000" dirty="0"/>
            </a:br>
            <a:endParaRPr lang="es-ES" sz="2000" dirty="0"/>
          </a:p>
        </p:txBody>
      </p:sp>
      <p:sp>
        <p:nvSpPr>
          <p:cNvPr id="20" name="Google Shape;101;g3e0e3ae71b9_0_34">
            <a:extLst>
              <a:ext uri="{FF2B5EF4-FFF2-40B4-BE49-F238E27FC236}">
                <a16:creationId xmlns:a16="http://schemas.microsoft.com/office/drawing/2014/main" id="{56009ECF-62A5-6D2B-F589-53F10A8C0312}"/>
              </a:ext>
            </a:extLst>
          </p:cNvPr>
          <p:cNvSpPr/>
          <p:nvPr/>
        </p:nvSpPr>
        <p:spPr>
          <a:xfrm>
            <a:off x="757063" y="1817012"/>
            <a:ext cx="2564977" cy="18456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02;g3e0e3ae71b9_0_34">
            <a:extLst>
              <a:ext uri="{FF2B5EF4-FFF2-40B4-BE49-F238E27FC236}">
                <a16:creationId xmlns:a16="http://schemas.microsoft.com/office/drawing/2014/main" id="{63399EC8-AD6C-4C49-08C2-9CA51AD8711E}"/>
              </a:ext>
            </a:extLst>
          </p:cNvPr>
          <p:cNvSpPr/>
          <p:nvPr/>
        </p:nvSpPr>
        <p:spPr>
          <a:xfrm>
            <a:off x="3514375" y="1817012"/>
            <a:ext cx="2566800" cy="1845600"/>
          </a:xfrm>
          <a:prstGeom prst="roundRect">
            <a:avLst>
              <a:gd name="adj" fmla="val 16667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105;g3e0e3ae71b9_0_34">
            <a:extLst>
              <a:ext uri="{FF2B5EF4-FFF2-40B4-BE49-F238E27FC236}">
                <a16:creationId xmlns:a16="http://schemas.microsoft.com/office/drawing/2014/main" id="{68DDAD0D-246B-5511-F4F8-777AB66487E6}"/>
              </a:ext>
            </a:extLst>
          </p:cNvPr>
          <p:cNvSpPr txBox="1"/>
          <p:nvPr/>
        </p:nvSpPr>
        <p:spPr>
          <a:xfrm>
            <a:off x="846740" y="1817012"/>
            <a:ext cx="2385621" cy="18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2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O1: Crear una red estatal</a:t>
            </a:r>
            <a:r>
              <a:rPr lang="es-ES" sz="12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de asesores especializados en CCC - Conectar asesores públicos y privados que trabajen en CCC - Crear una plataforma digital de intercambio - Activar y dinamizar la red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105;g3e0e3ae71b9_0_34">
            <a:extLst>
              <a:ext uri="{FF2B5EF4-FFF2-40B4-BE49-F238E27FC236}">
                <a16:creationId xmlns:a16="http://schemas.microsoft.com/office/drawing/2014/main" id="{68473104-F199-12BE-82AA-2DA0606EE171}"/>
              </a:ext>
            </a:extLst>
          </p:cNvPr>
          <p:cNvSpPr txBox="1"/>
          <p:nvPr/>
        </p:nvSpPr>
        <p:spPr>
          <a:xfrm>
            <a:off x="3604964" y="1817012"/>
            <a:ext cx="2385621" cy="18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2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O2: Potenciar capacidades</a:t>
            </a:r>
            <a:r>
              <a:rPr lang="es-ES" sz="12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y colaboración entre asesores - Mejorar competencias técnicas en CCC - Fomentar intercambio de conocimiento entre iguales</a:t>
            </a:r>
            <a:endParaRPr lang="es-E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101;g3e0e3ae71b9_0_34">
            <a:extLst>
              <a:ext uri="{FF2B5EF4-FFF2-40B4-BE49-F238E27FC236}">
                <a16:creationId xmlns:a16="http://schemas.microsoft.com/office/drawing/2014/main" id="{02986EE8-23EE-2A9E-CCFA-8E98941343A0}"/>
              </a:ext>
            </a:extLst>
          </p:cNvPr>
          <p:cNvSpPr/>
          <p:nvPr/>
        </p:nvSpPr>
        <p:spPr>
          <a:xfrm>
            <a:off x="6261350" y="1798999"/>
            <a:ext cx="2564977" cy="18456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102;g3e0e3ae71b9_0_34">
            <a:extLst>
              <a:ext uri="{FF2B5EF4-FFF2-40B4-BE49-F238E27FC236}">
                <a16:creationId xmlns:a16="http://schemas.microsoft.com/office/drawing/2014/main" id="{5B920BDE-E6E2-4ABC-E09F-F5B37B577E1E}"/>
              </a:ext>
            </a:extLst>
          </p:cNvPr>
          <p:cNvSpPr/>
          <p:nvPr/>
        </p:nvSpPr>
        <p:spPr>
          <a:xfrm>
            <a:off x="9018662" y="1798999"/>
            <a:ext cx="2566800" cy="1845600"/>
          </a:xfrm>
          <a:prstGeom prst="roundRect">
            <a:avLst>
              <a:gd name="adj" fmla="val 16667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105;g3e0e3ae71b9_0_34">
            <a:extLst>
              <a:ext uri="{FF2B5EF4-FFF2-40B4-BE49-F238E27FC236}">
                <a16:creationId xmlns:a16="http://schemas.microsoft.com/office/drawing/2014/main" id="{3D808054-F697-7D54-A72C-28F8CEACFF0E}"/>
              </a:ext>
            </a:extLst>
          </p:cNvPr>
          <p:cNvSpPr txBox="1"/>
          <p:nvPr/>
        </p:nvSpPr>
        <p:spPr>
          <a:xfrm>
            <a:off x="6351027" y="1798999"/>
            <a:ext cx="2385621" cy="18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ES" sz="12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O3: Promover adopción de buenas prácticas </a:t>
            </a:r>
            <a:r>
              <a:rPr lang="es-ES" sz="120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 innovaciones - Visibilizar experiencias exitosas de productores - Integrar CCC en restauración colectiva</a:t>
            </a:r>
            <a:endParaRPr sz="24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105;g3e0e3ae71b9_0_34">
            <a:extLst>
              <a:ext uri="{FF2B5EF4-FFF2-40B4-BE49-F238E27FC236}">
                <a16:creationId xmlns:a16="http://schemas.microsoft.com/office/drawing/2014/main" id="{0C26D71D-564C-C20E-A250-541E18223FAA}"/>
              </a:ext>
            </a:extLst>
          </p:cNvPr>
          <p:cNvSpPr txBox="1"/>
          <p:nvPr/>
        </p:nvSpPr>
        <p:spPr>
          <a:xfrm>
            <a:off x="9042139" y="1798999"/>
            <a:ext cx="2476211" cy="18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2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O4: Fortalecer colaboración</a:t>
            </a:r>
            <a:r>
              <a:rPr lang="es-ES" sz="12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entre actores del AKIS - Interconectar asesores con científicos, productores y administración - Desarrollar plan estratégico para consolidar la red</a:t>
            </a:r>
            <a:endParaRPr lang="es-E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02;g3e0e3ae71b9_0_34">
            <a:extLst>
              <a:ext uri="{FF2B5EF4-FFF2-40B4-BE49-F238E27FC236}">
                <a16:creationId xmlns:a16="http://schemas.microsoft.com/office/drawing/2014/main" id="{BFBA352F-D363-CED6-CC40-0A087B47EA90}"/>
              </a:ext>
            </a:extLst>
          </p:cNvPr>
          <p:cNvSpPr/>
          <p:nvPr/>
        </p:nvSpPr>
        <p:spPr>
          <a:xfrm>
            <a:off x="9028449" y="1800397"/>
            <a:ext cx="2566800" cy="18456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33;g3e0e3ae71b9_0_66">
            <a:extLst>
              <a:ext uri="{FF2B5EF4-FFF2-40B4-BE49-F238E27FC236}">
                <a16:creationId xmlns:a16="http://schemas.microsoft.com/office/drawing/2014/main" id="{1200E3C0-DE21-B2C9-74C3-73C648D54C02}"/>
              </a:ext>
            </a:extLst>
          </p:cNvPr>
          <p:cNvSpPr txBox="1">
            <a:spLocks/>
          </p:cNvSpPr>
          <p:nvPr/>
        </p:nvSpPr>
        <p:spPr>
          <a:xfrm>
            <a:off x="886651" y="3695530"/>
            <a:ext cx="10515600" cy="2576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l">
              <a:spcBef>
                <a:spcPts val="0"/>
              </a:spcBef>
              <a:buSzPts val="2800"/>
            </a:pPr>
            <a:endParaRPr lang="es-ES" sz="1600" dirty="0">
              <a:latin typeface="Roboto"/>
              <a:ea typeface="Roboto"/>
              <a:cs typeface="Roboto"/>
              <a:sym typeface="Roboto"/>
            </a:endParaRPr>
          </a:p>
          <a:p>
            <a:pPr marL="228600" indent="0" algn="l">
              <a:spcBef>
                <a:spcPts val="0"/>
              </a:spcBef>
              <a:buSzPts val="2800"/>
            </a:pPr>
            <a:endParaRPr lang="es-ES" sz="1600" dirty="0">
              <a:latin typeface="Roboto"/>
              <a:ea typeface="Roboto"/>
              <a:cs typeface="Roboto"/>
              <a:sym typeface="Roboto"/>
            </a:endParaRPr>
          </a:p>
          <a:p>
            <a:pPr marL="228600" indent="-228600" algn="l">
              <a:spcBef>
                <a:spcPts val="0"/>
              </a:spcBef>
              <a:buSzPts val="2800"/>
              <a:buFont typeface="Roboto"/>
              <a:buChar char="•"/>
            </a:pPr>
            <a:r>
              <a:rPr lang="es-ES" sz="1600" dirty="0">
                <a:latin typeface="Roboto"/>
                <a:ea typeface="Roboto"/>
                <a:cs typeface="Roboto"/>
                <a:sym typeface="Roboto"/>
              </a:rPr>
              <a:t>Convocatoria para las subvenciones de intercambio de conocimiento y actividades de formación e información, destinadas al sector agroalimentario y forestal, en el marco del Plan Estratégico de la PAC 2023-2027</a:t>
            </a:r>
          </a:p>
          <a:p>
            <a:pPr marL="228600" indent="0" algn="l">
              <a:spcBef>
                <a:spcPts val="0"/>
              </a:spcBef>
              <a:buSzPts val="2800"/>
            </a:pPr>
            <a:endParaRPr lang="es-ES" sz="1600" dirty="0">
              <a:latin typeface="Roboto"/>
              <a:ea typeface="Roboto"/>
              <a:cs typeface="Roboto"/>
              <a:sym typeface="Roboto"/>
            </a:endParaRPr>
          </a:p>
          <a:p>
            <a:pPr marL="228600" indent="-228600" algn="l">
              <a:spcBef>
                <a:spcPts val="0"/>
              </a:spcBef>
              <a:buSzPts val="2800"/>
              <a:buFont typeface="Roboto"/>
              <a:buChar char="•"/>
            </a:pPr>
            <a:r>
              <a:rPr lang="es-ES" sz="1600" dirty="0">
                <a:latin typeface="Roboto"/>
                <a:ea typeface="Roboto"/>
                <a:cs typeface="Roboto"/>
                <a:sym typeface="Roboto"/>
              </a:rPr>
              <a:t>Cofinanciado 43% FEADER + 57% MAPA </a:t>
            </a:r>
          </a:p>
          <a:p>
            <a:pPr marL="228600" indent="0" algn="l">
              <a:spcBef>
                <a:spcPts val="0"/>
              </a:spcBef>
              <a:buSzPts val="2800"/>
            </a:pPr>
            <a:endParaRPr lang="es-ES" sz="1600" dirty="0">
              <a:latin typeface="Roboto"/>
              <a:ea typeface="Roboto"/>
              <a:cs typeface="Roboto"/>
              <a:sym typeface="Roboto"/>
            </a:endParaRPr>
          </a:p>
          <a:p>
            <a:pPr marL="228600" indent="-228600" algn="l">
              <a:spcBef>
                <a:spcPts val="0"/>
              </a:spcBef>
              <a:buSzPts val="2800"/>
              <a:buFont typeface="Roboto"/>
              <a:buChar char="•"/>
            </a:pPr>
            <a:r>
              <a:rPr lang="es-ES" sz="1600" dirty="0">
                <a:latin typeface="Roboto"/>
                <a:ea typeface="Roboto"/>
                <a:cs typeface="Roboto"/>
                <a:sym typeface="Roboto"/>
              </a:rPr>
              <a:t>Duración: 2025-2026 (2 años)</a:t>
            </a:r>
          </a:p>
        </p:txBody>
      </p:sp>
      <p:pic>
        <p:nvPicPr>
          <p:cNvPr id="1026" name="Picture 2" descr="Focus group: Más de 42 mil ilustraciones y dibujos de stock con licencia  libres de regalías | Shutterstock">
            <a:extLst>
              <a:ext uri="{FF2B5EF4-FFF2-40B4-BE49-F238E27FC236}">
                <a16:creationId xmlns:a16="http://schemas.microsoft.com/office/drawing/2014/main" id="{EDAC7B78-49B4-8ABB-5C48-FEA07700DC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106"/>
          <a:stretch/>
        </p:blipFill>
        <p:spPr bwMode="auto">
          <a:xfrm>
            <a:off x="5685426" y="4695738"/>
            <a:ext cx="2091170" cy="143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Google Shape;105;g3e0e3ae71b9_0_34">
            <a:extLst>
              <a:ext uri="{FF2B5EF4-FFF2-40B4-BE49-F238E27FC236}">
                <a16:creationId xmlns:a16="http://schemas.microsoft.com/office/drawing/2014/main" id="{CAAFA87B-C024-6BF0-382F-F9422EDC2EE6}"/>
              </a:ext>
            </a:extLst>
          </p:cNvPr>
          <p:cNvSpPr txBox="1"/>
          <p:nvPr/>
        </p:nvSpPr>
        <p:spPr>
          <a:xfrm>
            <a:off x="5538200" y="5786568"/>
            <a:ext cx="2385621" cy="828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2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ENFOQUE MULTIACTOR</a:t>
            </a:r>
            <a:endParaRPr lang="es-ES" sz="2800" b="0" i="0" u="none" strike="noStrike" cap="none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131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>
            <a:extLst>
              <a:ext uri="{FF2B5EF4-FFF2-40B4-BE49-F238E27FC236}">
                <a16:creationId xmlns:a16="http://schemas.microsoft.com/office/drawing/2014/main" id="{42E5F22B-4A18-72F7-129E-49662EF4F116}"/>
              </a:ext>
            </a:extLst>
          </p:cNvPr>
          <p:cNvSpPr/>
          <p:nvPr/>
        </p:nvSpPr>
        <p:spPr>
          <a:xfrm>
            <a:off x="487680" y="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Objetivos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del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seminario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702539CE-D3EB-906F-0982-80F52D5E2C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3495577"/>
              </p:ext>
            </p:extLst>
          </p:nvPr>
        </p:nvGraphicFramePr>
        <p:xfrm>
          <a:off x="2896066" y="1372202"/>
          <a:ext cx="6088543" cy="4113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456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"/>
          <p:cNvSpPr txBox="1">
            <a:spLocks noGrp="1"/>
          </p:cNvSpPr>
          <p:nvPr>
            <p:ph type="ctrTitle"/>
          </p:nvPr>
        </p:nvSpPr>
        <p:spPr>
          <a:xfrm>
            <a:off x="1524000" y="1514569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s-ES" b="1" dirty="0">
                <a:solidFill>
                  <a:srgbClr val="309355"/>
                </a:solidFill>
                <a:latin typeface="Roboto"/>
                <a:ea typeface="Roboto"/>
                <a:cs typeface="Roboto"/>
                <a:sym typeface="Roboto"/>
              </a:rPr>
              <a:t>Introducción y contexto</a:t>
            </a:r>
            <a:endParaRPr b="1" dirty="0">
              <a:solidFill>
                <a:srgbClr val="30935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" name="Google Shape;155;p1"/>
          <p:cNvSpPr txBox="1">
            <a:spLocks noGrp="1"/>
          </p:cNvSpPr>
          <p:nvPr>
            <p:ph type="subTitle" idx="1"/>
          </p:nvPr>
        </p:nvSpPr>
        <p:spPr>
          <a:xfrm>
            <a:off x="1524000" y="3994244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dirty="0">
                <a:sym typeface="Roboto Medium"/>
              </a:rPr>
              <a:t>Jorge Molero Cortés</a:t>
            </a:r>
            <a:endParaRPr dirty="0">
              <a:sym typeface="Roboto Medium"/>
            </a:endParaRPr>
          </a:p>
        </p:txBody>
      </p:sp>
      <p:pic>
        <p:nvPicPr>
          <p:cNvPr id="156" name="Google Shape;15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29225" y="531523"/>
            <a:ext cx="2467301" cy="87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F0ED7-AD5F-49D3-8E4E-2DB056A12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94" y="390088"/>
            <a:ext cx="10515600" cy="1325563"/>
          </a:xfrm>
        </p:spPr>
        <p:txBody>
          <a:bodyPr/>
          <a:lstStyle/>
          <a:p>
            <a:r>
              <a:rPr lang="es-ES" b="1" dirty="0"/>
              <a:t>VD, CCC y Canal Largo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37D479E-6145-49D8-BAF7-FA0274F637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9857705"/>
              </p:ext>
            </p:extLst>
          </p:nvPr>
        </p:nvGraphicFramePr>
        <p:xfrm>
          <a:off x="407622" y="1452621"/>
          <a:ext cx="11376755" cy="4422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5651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96FDE-BEF1-4069-B7BB-160E1B2A8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289" y="358690"/>
            <a:ext cx="8741729" cy="818962"/>
          </a:xfrm>
        </p:spPr>
        <p:txBody>
          <a:bodyPr>
            <a:normAutofit/>
          </a:bodyPr>
          <a:lstStyle/>
          <a:p>
            <a:r>
              <a:rPr lang="es-ES" altLang="es-ES" dirty="0">
                <a:solidFill>
                  <a:srgbClr val="000000"/>
                </a:solidFill>
              </a:rPr>
              <a:t>Tipos de comercialización en CCC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A709D9D-FA0E-417B-BE78-0C1EFDA32651}"/>
              </a:ext>
            </a:extLst>
          </p:cNvPr>
          <p:cNvSpPr/>
          <p:nvPr/>
        </p:nvSpPr>
        <p:spPr>
          <a:xfrm>
            <a:off x="2425582" y="2291299"/>
            <a:ext cx="1161700" cy="74482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Consumidores-Productores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4425738-A9C7-4B7A-ACD3-182A9AC16E71}"/>
              </a:ext>
            </a:extLst>
          </p:cNvPr>
          <p:cNvSpPr/>
          <p:nvPr/>
        </p:nvSpPr>
        <p:spPr>
          <a:xfrm>
            <a:off x="3770909" y="2291298"/>
            <a:ext cx="1161700" cy="7448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Asociaciones de Productores y Consumidores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B52171A-0BEF-41B3-B38A-E04C609F26E2}"/>
              </a:ext>
            </a:extLst>
          </p:cNvPr>
          <p:cNvSpPr/>
          <p:nvPr/>
        </p:nvSpPr>
        <p:spPr>
          <a:xfrm>
            <a:off x="5071873" y="2291297"/>
            <a:ext cx="2571936" cy="74482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Venta Directa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D41B471-8124-4C4B-863B-4A7C338669FE}"/>
              </a:ext>
            </a:extLst>
          </p:cNvPr>
          <p:cNvSpPr/>
          <p:nvPr/>
        </p:nvSpPr>
        <p:spPr>
          <a:xfrm>
            <a:off x="7762527" y="2291297"/>
            <a:ext cx="1708655" cy="74482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Canales Cortos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494D83DE-1A6A-440B-AD37-84149BE5E0A8}"/>
              </a:ext>
            </a:extLst>
          </p:cNvPr>
          <p:cNvCxnSpPr>
            <a:cxnSpLocks/>
          </p:cNvCxnSpPr>
          <p:nvPr/>
        </p:nvCxnSpPr>
        <p:spPr>
          <a:xfrm>
            <a:off x="2425582" y="1777815"/>
            <a:ext cx="7247301" cy="0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25AEF9B8-E105-45CF-A606-DB5563235184}"/>
              </a:ext>
            </a:extLst>
          </p:cNvPr>
          <p:cNvSpPr txBox="1"/>
          <p:nvPr/>
        </p:nvSpPr>
        <p:spPr>
          <a:xfrm>
            <a:off x="2281806" y="1384191"/>
            <a:ext cx="1003475" cy="25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38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 proximidad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446F2DA-46B8-4A22-A964-CBECC27DCD3F}"/>
              </a:ext>
            </a:extLst>
          </p:cNvPr>
          <p:cNvSpPr txBox="1"/>
          <p:nvPr/>
        </p:nvSpPr>
        <p:spPr>
          <a:xfrm>
            <a:off x="8073900" y="1364057"/>
            <a:ext cx="976857" cy="25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38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 proximidad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F2E5C54-0EDD-4EEA-9279-1E7270B7BC22}"/>
              </a:ext>
            </a:extLst>
          </p:cNvPr>
          <p:cNvSpPr txBox="1"/>
          <p:nvPr/>
        </p:nvSpPr>
        <p:spPr>
          <a:xfrm>
            <a:off x="999761" y="3308931"/>
            <a:ext cx="760591" cy="25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38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Colectiva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3174BD0-4428-401E-BC14-BF72E39C2223}"/>
              </a:ext>
            </a:extLst>
          </p:cNvPr>
          <p:cNvSpPr txBox="1"/>
          <p:nvPr/>
        </p:nvSpPr>
        <p:spPr>
          <a:xfrm>
            <a:off x="968145" y="4585490"/>
            <a:ext cx="768909" cy="25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38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Individual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D3C9AC4-9BCA-4D9D-903B-29487E86FD80}"/>
              </a:ext>
            </a:extLst>
          </p:cNvPr>
          <p:cNvSpPr/>
          <p:nvPr/>
        </p:nvSpPr>
        <p:spPr>
          <a:xfrm>
            <a:off x="2425582" y="3123808"/>
            <a:ext cx="1161700" cy="7448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Huertos Comunitarios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21A543E-CAB8-41D7-B09C-A0B9A5957A85}"/>
              </a:ext>
            </a:extLst>
          </p:cNvPr>
          <p:cNvSpPr/>
          <p:nvPr/>
        </p:nvSpPr>
        <p:spPr>
          <a:xfrm>
            <a:off x="3770909" y="3123809"/>
            <a:ext cx="1161700" cy="74482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Cooperativas de consumidores y productores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0BD9300-9EE7-4EBC-8025-686F9DA93B00}"/>
              </a:ext>
            </a:extLst>
          </p:cNvPr>
          <p:cNvSpPr/>
          <p:nvPr/>
        </p:nvSpPr>
        <p:spPr>
          <a:xfrm>
            <a:off x="5071873" y="3123809"/>
            <a:ext cx="1161700" cy="74482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Cooperativas de consumo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98E2046-F365-4DA4-8E42-C260919F9037}"/>
              </a:ext>
            </a:extLst>
          </p:cNvPr>
          <p:cNvSpPr/>
          <p:nvPr/>
        </p:nvSpPr>
        <p:spPr>
          <a:xfrm>
            <a:off x="6394714" y="3123809"/>
            <a:ext cx="1161700" cy="74482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Grupos de consumo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E30B6157-FA92-4C48-B6DA-B9FCF4FA3FA5}"/>
              </a:ext>
            </a:extLst>
          </p:cNvPr>
          <p:cNvSpPr/>
          <p:nvPr/>
        </p:nvSpPr>
        <p:spPr>
          <a:xfrm>
            <a:off x="5071873" y="4303045"/>
            <a:ext cx="1161700" cy="569306"/>
          </a:xfrm>
          <a:prstGeom prst="rect">
            <a:avLst/>
          </a:prstGeom>
          <a:solidFill>
            <a:srgbClr val="34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Finca o cooperativa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E24B4A3-3A90-4811-9F39-DA2C86D450C2}"/>
              </a:ext>
            </a:extLst>
          </p:cNvPr>
          <p:cNvSpPr/>
          <p:nvPr/>
        </p:nvSpPr>
        <p:spPr>
          <a:xfrm>
            <a:off x="5073723" y="4983064"/>
            <a:ext cx="1161700" cy="327170"/>
          </a:xfrm>
          <a:prstGeom prst="rect">
            <a:avLst/>
          </a:prstGeom>
          <a:solidFill>
            <a:srgbClr val="83C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 err="1">
                <a:latin typeface="Roboto" panose="02000000000000000000" pitchFamily="2" charset="0"/>
                <a:ea typeface="Roboto" panose="02000000000000000000" pitchFamily="2" charset="0"/>
              </a:rPr>
              <a:t>Ecomercado</a:t>
            </a:r>
            <a:endParaRPr lang="es-ES" sz="1186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DE1642A-7698-4C4F-825F-E60DB3A41B63}"/>
              </a:ext>
            </a:extLst>
          </p:cNvPr>
          <p:cNvSpPr/>
          <p:nvPr/>
        </p:nvSpPr>
        <p:spPr>
          <a:xfrm>
            <a:off x="6394714" y="4301935"/>
            <a:ext cx="1161700" cy="32717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Domicilio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A59C0C2C-C23F-41FC-B9EE-13BCCA2BE34B}"/>
              </a:ext>
            </a:extLst>
          </p:cNvPr>
          <p:cNvSpPr/>
          <p:nvPr/>
        </p:nvSpPr>
        <p:spPr>
          <a:xfrm>
            <a:off x="6394714" y="4746022"/>
            <a:ext cx="1161700" cy="569306"/>
          </a:xfrm>
          <a:prstGeom prst="rect">
            <a:avLst/>
          </a:prstGeom>
          <a:solidFill>
            <a:srgbClr val="A7B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Puntos colectivos de venta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30B8CDEB-970D-474C-8E15-5883EC6BC517}"/>
              </a:ext>
            </a:extLst>
          </p:cNvPr>
          <p:cNvSpPr/>
          <p:nvPr/>
        </p:nvSpPr>
        <p:spPr>
          <a:xfrm>
            <a:off x="7762526" y="3906968"/>
            <a:ext cx="1736376" cy="260455"/>
          </a:xfrm>
          <a:prstGeom prst="rect">
            <a:avLst/>
          </a:prstGeom>
          <a:solidFill>
            <a:srgbClr val="8D57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Restauración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7B3AF03-21B3-4C4D-BAD5-4547ED3EA150}"/>
              </a:ext>
            </a:extLst>
          </p:cNvPr>
          <p:cNvSpPr/>
          <p:nvPr/>
        </p:nvSpPr>
        <p:spPr>
          <a:xfrm>
            <a:off x="7762525" y="4301934"/>
            <a:ext cx="973267" cy="569306"/>
          </a:xfrm>
          <a:prstGeom prst="rect">
            <a:avLst/>
          </a:prstGeom>
          <a:solidFill>
            <a:srgbClr val="C14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Coop. Con tienda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05E74E1E-84BA-4665-B960-D9CB75222617}"/>
              </a:ext>
            </a:extLst>
          </p:cNvPr>
          <p:cNvSpPr/>
          <p:nvPr/>
        </p:nvSpPr>
        <p:spPr>
          <a:xfrm>
            <a:off x="8700350" y="4301934"/>
            <a:ext cx="763109" cy="569306"/>
          </a:xfrm>
          <a:prstGeom prst="rect">
            <a:avLst/>
          </a:prstGeom>
          <a:solidFill>
            <a:srgbClr val="986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Tiendas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1A48D0FD-5655-49D1-9805-A29488C02296}"/>
              </a:ext>
            </a:extLst>
          </p:cNvPr>
          <p:cNvSpPr/>
          <p:nvPr/>
        </p:nvSpPr>
        <p:spPr>
          <a:xfrm>
            <a:off x="7775684" y="4983063"/>
            <a:ext cx="1703876" cy="32716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Supermercados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9F44D628-8CED-4764-9D15-C2DA14531D75}"/>
              </a:ext>
            </a:extLst>
          </p:cNvPr>
          <p:cNvSpPr/>
          <p:nvPr/>
        </p:nvSpPr>
        <p:spPr>
          <a:xfrm>
            <a:off x="3770909" y="3897449"/>
            <a:ext cx="3922067" cy="27017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86" dirty="0">
                <a:latin typeface="Roboto" panose="02000000000000000000" pitchFamily="2" charset="0"/>
                <a:ea typeface="Roboto" panose="02000000000000000000" pitchFamily="2" charset="0"/>
              </a:rPr>
              <a:t>Sistemas de apadrinamiento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56B143D-EE93-46B9-8450-5F437F748BA1}"/>
              </a:ext>
            </a:extLst>
          </p:cNvPr>
          <p:cNvSpPr txBox="1"/>
          <p:nvPr/>
        </p:nvSpPr>
        <p:spPr>
          <a:xfrm>
            <a:off x="987158" y="5338507"/>
            <a:ext cx="1758743" cy="25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3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partir de </a:t>
            </a:r>
            <a:r>
              <a:rPr lang="es-ES" sz="1038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Binimelis</a:t>
            </a:r>
            <a:r>
              <a:rPr lang="es-ES" sz="1038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2010</a:t>
            </a:r>
          </a:p>
        </p:txBody>
      </p:sp>
    </p:spTree>
    <p:extLst>
      <p:ext uri="{BB962C8B-B14F-4D97-AF65-F5344CB8AC3E}">
        <p14:creationId xmlns:p14="http://schemas.microsoft.com/office/powerpoint/2010/main" val="227093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0" grpId="0"/>
      <p:bldP spid="12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87680" y="274320"/>
            <a:ext cx="1121664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 triple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trabajo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467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</a:t>
            </a:r>
            <a:r>
              <a:rPr lang="en-US" sz="3467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la VD+ CCC</a:t>
            </a:r>
            <a:endParaRPr lang="en-US" sz="3467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87680" y="1584960"/>
            <a:ext cx="3535680" cy="3048000"/>
          </a:xfrm>
          <a:prstGeom prst="rect">
            <a:avLst/>
          </a:prstGeom>
          <a:solidFill>
            <a:srgbClr val="E8F5EE"/>
          </a:solidFill>
          <a:ln w="12700">
            <a:solidFill>
              <a:srgbClr val="2C7A4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609600" y="1767840"/>
            <a:ext cx="329184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67" b="1" dirty="0">
                <a:solidFill>
                  <a:srgbClr val="2C7A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Produce</a:t>
            </a:r>
            <a:endParaRPr lang="en-US" sz="26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70560" y="2560320"/>
            <a:ext cx="31699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Gestiona la explotación,</a:t>
            </a:r>
            <a:endParaRPr lang="en-US" sz="17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733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cultivo, ganado, transformación</a:t>
            </a:r>
            <a:endParaRPr lang="en-US" sz="17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0" y="1584960"/>
            <a:ext cx="3535680" cy="3048000"/>
          </a:xfrm>
          <a:prstGeom prst="rect">
            <a:avLst/>
          </a:prstGeom>
          <a:solidFill>
            <a:srgbClr val="FFF3CD"/>
          </a:solidFill>
          <a:ln w="12700">
            <a:solidFill>
              <a:srgbClr val="8B6914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4389120" y="1767840"/>
            <a:ext cx="329184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67" b="1" dirty="0">
                <a:solidFill>
                  <a:srgbClr val="8B691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Comercializa</a:t>
            </a:r>
            <a:endParaRPr lang="en-US" sz="26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450080" y="2560320"/>
            <a:ext cx="31699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Busca clientes, fija precios,</a:t>
            </a:r>
            <a:endParaRPr lang="en-US" sz="17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733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logística, gestión de pedidos</a:t>
            </a:r>
            <a:endParaRPr lang="en-US" sz="17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046720" y="1584960"/>
            <a:ext cx="3535680" cy="3048000"/>
          </a:xfrm>
          <a:prstGeom prst="rect">
            <a:avLst/>
          </a:prstGeom>
          <a:solidFill>
            <a:srgbClr val="FDECEA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8168640" y="1767840"/>
            <a:ext cx="329184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667" b="1" dirty="0">
                <a:solidFill>
                  <a:srgbClr val="C0392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Gestiona</a:t>
            </a:r>
            <a:endParaRPr lang="en-US" sz="2667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229600" y="2560320"/>
            <a:ext cx="31699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Administra una empresa:</a:t>
            </a:r>
            <a:endParaRPr lang="en-US" sz="17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733" dirty="0">
                <a:solidFill>
                  <a:srgbClr val="2D2D2D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contabilidad, normativa, RRHH</a:t>
            </a:r>
            <a:endParaRPr lang="en-US" sz="17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87680" y="4815840"/>
            <a:ext cx="11094720" cy="1097280"/>
          </a:xfrm>
          <a:prstGeom prst="rect">
            <a:avLst/>
          </a:prstGeom>
          <a:solidFill>
            <a:srgbClr val="1A3A28"/>
          </a:solidFill>
          <a:ln w="12700">
            <a:solidFill>
              <a:srgbClr val="1A3A2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609600" y="4815840"/>
            <a:ext cx="1085353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733" i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 canal largo </a:t>
            </a:r>
            <a:r>
              <a:rPr lang="en-US" sz="1733" i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paga</a:t>
            </a:r>
            <a:r>
              <a:rPr lang="en-US" sz="1733" i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cada vez menos.  El canal corto es una respuesta posible — pero </a:t>
            </a:r>
            <a:r>
              <a:rPr lang="en-US" sz="1733" i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compleja</a:t>
            </a:r>
            <a:r>
              <a:rPr lang="en-US" sz="1733" i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br>
              <a:rPr lang="en-US" sz="1733" i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733" i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Esa complejidad necesita acompañamiento.</a:t>
            </a:r>
            <a:endParaRPr lang="en-US" sz="173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DB667C-A095-4D02-A626-D4CEB7F6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136" y="104030"/>
            <a:ext cx="8741729" cy="818962"/>
          </a:xfrm>
        </p:spPr>
        <p:txBody>
          <a:bodyPr/>
          <a:lstStyle/>
          <a:p>
            <a:r>
              <a:rPr lang="es-ES" b="1" dirty="0"/>
              <a:t>Objetivos de la VD y los CCC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B2F4CED-69C0-4883-B2D9-D4C1FC7433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9663477"/>
              </p:ext>
            </p:extLst>
          </p:nvPr>
        </p:nvGraphicFramePr>
        <p:xfrm>
          <a:off x="381837" y="823965"/>
          <a:ext cx="11365320" cy="5189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26459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IA-CCC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1445</Words>
  <Application>Microsoft Office PowerPoint</Application>
  <PresentationFormat>Panorámica</PresentationFormat>
  <Paragraphs>250</Paragraphs>
  <Slides>20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Roboto</vt:lpstr>
      <vt:lpstr>Arial</vt:lpstr>
      <vt:lpstr>Roboto Medium</vt:lpstr>
      <vt:lpstr>Calibri</vt:lpstr>
      <vt:lpstr>Tema de Office</vt:lpstr>
      <vt:lpstr>Presentación de PowerPoint</vt:lpstr>
      <vt:lpstr>Presentación del seminario</vt:lpstr>
      <vt:lpstr>Presentación de PowerPoint</vt:lpstr>
      <vt:lpstr>Presentación de PowerPoint</vt:lpstr>
      <vt:lpstr>Introducción y contexto</vt:lpstr>
      <vt:lpstr>VD, CCC y Canal Largo</vt:lpstr>
      <vt:lpstr>Tipos de comercialización en CCC</vt:lpstr>
      <vt:lpstr>Presentación de PowerPoint</vt:lpstr>
      <vt:lpstr>Objetivos de la VD y los CCC</vt:lpstr>
      <vt:lpstr>Desventajas VD y CCC</vt:lpstr>
      <vt:lpstr>Presentación de PowerPoint</vt:lpstr>
      <vt:lpstr>Los CCC, una tradición que se mantiene en nuestro país</vt:lpstr>
      <vt:lpstr>Presentación de PowerPoint</vt:lpstr>
      <vt:lpstr>Presentación de PowerPoint</vt:lpstr>
      <vt:lpstr>Presentación de PowerPoint</vt:lpstr>
      <vt:lpstr>¿Qué es asesoramiento en CCC?</vt:lpstr>
      <vt:lpstr>¿Quién asesora en CCC?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molero</dc:creator>
  <cp:lastModifiedBy>CRISTINA  GALINDO GIMENO</cp:lastModifiedBy>
  <cp:revision>13</cp:revision>
  <dcterms:created xsi:type="dcterms:W3CDTF">2023-12-25T12:13:38Z</dcterms:created>
  <dcterms:modified xsi:type="dcterms:W3CDTF">2026-06-03T22:56:21Z</dcterms:modified>
</cp:coreProperties>
</file>