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366" r:id="rId2"/>
    <p:sldId id="367" r:id="rId3"/>
    <p:sldId id="368" r:id="rId4"/>
    <p:sldId id="297" r:id="rId5"/>
    <p:sldId id="369" r:id="rId6"/>
    <p:sldId id="370" r:id="rId7"/>
    <p:sldId id="371" r:id="rId8"/>
    <p:sldId id="372" r:id="rId9"/>
    <p:sldId id="373" r:id="rId10"/>
    <p:sldId id="374" r:id="rId11"/>
    <p:sldId id="375" r:id="rId12"/>
    <p:sldId id="376" r:id="rId13"/>
    <p:sldId id="377" r:id="rId14"/>
    <p:sldId id="378" r:id="rId15"/>
    <p:sldId id="380" r:id="rId16"/>
    <p:sldId id="381" r:id="rId17"/>
  </p:sldIdLst>
  <p:sldSz cx="12192000" cy="6858000"/>
  <p:notesSz cx="6858000" cy="9144000"/>
  <p:embeddedFontLst>
    <p:embeddedFont>
      <p:font typeface="Roboto" panose="02000000000000000000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hjdV3zQcmaGyB7yDiLP+rrMGto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B404C1D-05E8-4005-93F6-2B894BBF64A2}">
  <a:tblStyle styleId="{AB404C1D-05E8-4005-93F6-2B894BBF64A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 b="off" i="off"/>
      <a:tcStyle>
        <a:tcBdr/>
        <a:fill>
          <a:solidFill>
            <a:srgbClr val="E6E6E6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E6E6E6"/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dk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41" autoAdjust="0"/>
    <p:restoredTop sz="94660"/>
  </p:normalViewPr>
  <p:slideViewPr>
    <p:cSldViewPr snapToGrid="0">
      <p:cViewPr>
        <p:scale>
          <a:sx n="66" d="100"/>
          <a:sy n="66" d="100"/>
        </p:scale>
        <p:origin x="536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Roboto" panose="02000000000000000000" pitchFamily="2" charset="0"/>
        <a:ea typeface="Roboto" panose="02000000000000000000" pitchFamily="2" charset="0"/>
        <a:cs typeface="Roboto" panose="02000000000000000000" pitchFamily="2" charset="0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73023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47637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578525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500499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0295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726899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153185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81626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9657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26738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81266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10910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90587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81959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60074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" name="Google Shape;13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14" name="Google Shape;1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15" name="Google Shape;1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16" name="Google Shape;1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0632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  <p:sp>
        <p:nvSpPr>
          <p:cNvPr id="26" name="Google Shape;26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27" name="Google Shape;27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28" name="Google Shape;28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1" name="Google Shape;3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2" name="Google Shape;32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3" name="Google Shape;33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34" name="Google Shape;34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35" name="Google Shape;35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0" name="Google Shape;40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41" name="Google Shape;41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2" name="Google Shape;4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43" name="Google Shape;4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44" name="Google Shape;4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7" name="Google Shape;4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48" name="Google Shape;4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49" name="Google Shape;4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 dirty="0"/>
          </a:p>
        </p:txBody>
      </p:sp>
      <p:sp>
        <p:nvSpPr>
          <p:cNvPr id="57" name="Google Shape;57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sp>
        <p:nvSpPr>
          <p:cNvPr id="58" name="Google Shape;5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59" name="Google Shape;5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1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sp>
        <p:nvSpPr>
          <p:cNvPr id="65" name="Google Shape;65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66" name="Google Shape;66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1" name="Google Shape;7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72" name="Google Shape;7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838200" y="1858073"/>
            <a:ext cx="10515600" cy="3969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1" name="Google Shape;157;p1">
            <a:extLst>
              <a:ext uri="{FF2B5EF4-FFF2-40B4-BE49-F238E27FC236}">
                <a16:creationId xmlns:a16="http://schemas.microsoft.com/office/drawing/2014/main" id="{BFBFAFE9-D8D6-402B-9172-96756203E160}"/>
              </a:ext>
            </a:extLst>
          </p:cNvPr>
          <p:cNvPicPr preferRelativeResize="0"/>
          <p:nvPr userDrawn="1"/>
        </p:nvPicPr>
        <p:blipFill rotWithShape="1">
          <a:blip r:embed="rId13">
            <a:alphaModFix/>
          </a:blip>
          <a:srcRect/>
          <a:stretch/>
        </p:blipFill>
        <p:spPr>
          <a:xfrm>
            <a:off x="8336667" y="6102254"/>
            <a:ext cx="3493974" cy="71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58;p1">
            <a:extLst>
              <a:ext uri="{FF2B5EF4-FFF2-40B4-BE49-F238E27FC236}">
                <a16:creationId xmlns:a16="http://schemas.microsoft.com/office/drawing/2014/main" id="{51C4091C-382D-4896-B7C1-5B80EC79516C}"/>
              </a:ext>
            </a:extLst>
          </p:cNvPr>
          <p:cNvPicPr preferRelativeResize="0"/>
          <p:nvPr userDrawn="1"/>
        </p:nvPicPr>
        <p:blipFill rotWithShape="1">
          <a:blip r:embed="rId14">
            <a:alphaModFix/>
          </a:blip>
          <a:srcRect/>
          <a:stretch/>
        </p:blipFill>
        <p:spPr>
          <a:xfrm>
            <a:off x="361359" y="6147195"/>
            <a:ext cx="2561940" cy="530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"/>
          <p:cNvSpPr txBox="1">
            <a:spLocks noGrp="1"/>
          </p:cNvSpPr>
          <p:nvPr>
            <p:ph type="ctrTitle"/>
          </p:nvPr>
        </p:nvSpPr>
        <p:spPr>
          <a:xfrm>
            <a:off x="1524000" y="2219648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s-ES" sz="3200" b="1" dirty="0">
                <a:solidFill>
                  <a:srgbClr val="309355"/>
                </a:solidFill>
                <a:latin typeface="Roboto"/>
                <a:ea typeface="Roboto"/>
                <a:cs typeface="Roboto"/>
                <a:sym typeface="Roboto"/>
              </a:rPr>
              <a:t>Resultados del proyecto</a:t>
            </a:r>
            <a:endParaRPr b="1" dirty="0">
              <a:solidFill>
                <a:srgbClr val="30935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6" name="Google Shape;15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69099" y="1647696"/>
            <a:ext cx="5733378" cy="20845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159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>
            <a:extLst>
              <a:ext uri="{FF2B5EF4-FFF2-40B4-BE49-F238E27FC236}">
                <a16:creationId xmlns:a16="http://schemas.microsoft.com/office/drawing/2014/main" id="{42E5F22B-4A18-72F7-129E-49662EF4F116}"/>
              </a:ext>
            </a:extLst>
          </p:cNvPr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Recorrido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por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las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actividades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A74044D-A3E4-9287-E18F-77D2BE011F09}"/>
              </a:ext>
            </a:extLst>
          </p:cNvPr>
          <p:cNvSpPr txBox="1"/>
          <p:nvPr/>
        </p:nvSpPr>
        <p:spPr>
          <a:xfrm>
            <a:off x="209321" y="1219200"/>
            <a:ext cx="118651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3º seminario técnico: Normativa aplicable a canales cortos</a:t>
            </a:r>
            <a:endParaRPr lang="es-E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61B86A1D-CA0E-BEF9-5359-F8DEE1A90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3167" y="1922995"/>
            <a:ext cx="598753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s-ES" altLang="es-ES" sz="1800" b="1" dirty="0">
                <a:solidFill>
                  <a:schemeClr val="accent5">
                    <a:lumMod val="50000"/>
                  </a:schemeClr>
                </a:solidFill>
              </a:rPr>
              <a:t>La complejidad del marco normativo y sus niveles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" altLang="es-ES" sz="1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6D808D-7606-78A4-766A-15EB1A920F63}"/>
              </a:ext>
            </a:extLst>
          </p:cNvPr>
          <p:cNvSpPr txBox="1"/>
          <p:nvPr/>
        </p:nvSpPr>
        <p:spPr>
          <a:xfrm>
            <a:off x="5833167" y="4704788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Asimetrías estructurales con respecto a las cadenas largas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BDB33EB-6CC7-50C3-6CB1-A7F798289F99}"/>
              </a:ext>
            </a:extLst>
          </p:cNvPr>
          <p:cNvSpPr txBox="1"/>
          <p:nvPr/>
        </p:nvSpPr>
        <p:spPr>
          <a:xfrm>
            <a:off x="5833167" y="2680216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La fragmentación entre comunidades autónomas genera una inseguridad jurídica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C0845A2-56BE-4831-9423-63C94AF8E25B}"/>
              </a:ext>
            </a:extLst>
          </p:cNvPr>
          <p:cNvSpPr txBox="1"/>
          <p:nvPr/>
        </p:nvSpPr>
        <p:spPr>
          <a:xfrm>
            <a:off x="5833167" y="3692502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Existen márgenes de flexibilidad que requieren conocimiento especializado y voluntad política</a:t>
            </a:r>
          </a:p>
        </p:txBody>
      </p:sp>
      <p:pic>
        <p:nvPicPr>
          <p:cNvPr id="17" name="Imagen 16" descr="Interfaz de usuario gráfica, Aplicación, Sitio web&#10;&#10;Descripción generada automáticamente">
            <a:extLst>
              <a:ext uri="{FF2B5EF4-FFF2-40B4-BE49-F238E27FC236}">
                <a16:creationId xmlns:a16="http://schemas.microsoft.com/office/drawing/2014/main" id="{6818E4F8-A403-966D-B2B4-629219CD75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0" t="6878" r="29860" b="7368"/>
          <a:stretch/>
        </p:blipFill>
        <p:spPr>
          <a:xfrm>
            <a:off x="487680" y="1838425"/>
            <a:ext cx="5072515" cy="397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79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  <p:bldP spid="7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>
            <a:extLst>
              <a:ext uri="{FF2B5EF4-FFF2-40B4-BE49-F238E27FC236}">
                <a16:creationId xmlns:a16="http://schemas.microsoft.com/office/drawing/2014/main" id="{42E5F22B-4A18-72F7-129E-49662EF4F116}"/>
              </a:ext>
            </a:extLst>
          </p:cNvPr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Recorrido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por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las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actividades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A74044D-A3E4-9287-E18F-77D2BE011F09}"/>
              </a:ext>
            </a:extLst>
          </p:cNvPr>
          <p:cNvSpPr txBox="1"/>
          <p:nvPr/>
        </p:nvSpPr>
        <p:spPr>
          <a:xfrm>
            <a:off x="209321" y="1219200"/>
            <a:ext cx="118651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1º encuentro presencial : La Vera, Extremadura</a:t>
            </a:r>
            <a:b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 La restauración colectiva como palanca para la transición de los sistemas alimentarios</a:t>
            </a:r>
            <a:endParaRPr lang="es-E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61B86A1D-CA0E-BEF9-5359-F8DEE1A90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0373" y="5646757"/>
            <a:ext cx="684033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Obstáculo: falta de instrumentos concretos y asesoramiento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" altLang="es-ES" sz="1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6D808D-7606-78A4-766A-15EB1A920F63}"/>
              </a:ext>
            </a:extLst>
          </p:cNvPr>
          <p:cNvSpPr txBox="1"/>
          <p:nvPr/>
        </p:nvSpPr>
        <p:spPr>
          <a:xfrm>
            <a:off x="2752625" y="5219675"/>
            <a:ext cx="68403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El rol clave de los municipios cuando hay voluntad política</a:t>
            </a:r>
          </a:p>
        </p:txBody>
      </p:sp>
      <p:pic>
        <p:nvPicPr>
          <p:cNvPr id="8" name="Imagen 7" descr="Un grupo de personas sentadas en una sala&#10;&#10;Descripción generada automáticamente">
            <a:extLst>
              <a:ext uri="{FF2B5EF4-FFF2-40B4-BE49-F238E27FC236}">
                <a16:creationId xmlns:a16="http://schemas.microsoft.com/office/drawing/2014/main" id="{A12DA147-354B-E65E-F146-E5D32E041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022" y="2079255"/>
            <a:ext cx="4274135" cy="2849980"/>
          </a:xfrm>
          <a:prstGeom prst="rect">
            <a:avLst/>
          </a:prstGeom>
        </p:spPr>
      </p:pic>
      <p:pic>
        <p:nvPicPr>
          <p:cNvPr id="13" name="Imagen 12" descr="Un grupo de personas sentadas en una sala&#10;&#10;Descripción generada automáticamente">
            <a:extLst>
              <a:ext uri="{FF2B5EF4-FFF2-40B4-BE49-F238E27FC236}">
                <a16:creationId xmlns:a16="http://schemas.microsoft.com/office/drawing/2014/main" id="{28ADD2B9-5B7E-30CA-26CD-845237AC1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6845" y="2079256"/>
            <a:ext cx="4274133" cy="284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52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>
            <a:extLst>
              <a:ext uri="{FF2B5EF4-FFF2-40B4-BE49-F238E27FC236}">
                <a16:creationId xmlns:a16="http://schemas.microsoft.com/office/drawing/2014/main" id="{42E5F22B-4A18-72F7-129E-49662EF4F116}"/>
              </a:ext>
            </a:extLst>
          </p:cNvPr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Recorrido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por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las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actividades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A74044D-A3E4-9287-E18F-77D2BE011F09}"/>
              </a:ext>
            </a:extLst>
          </p:cNvPr>
          <p:cNvSpPr txBox="1"/>
          <p:nvPr/>
        </p:nvSpPr>
        <p:spPr>
          <a:xfrm>
            <a:off x="209321" y="1219200"/>
            <a:ext cx="118651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4º seminario técnico: Financiación y recursos públicos</a:t>
            </a:r>
            <a:endParaRPr lang="es-E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6D808D-7606-78A4-766A-15EB1A920F63}"/>
              </a:ext>
            </a:extLst>
          </p:cNvPr>
          <p:cNvSpPr txBox="1"/>
          <p:nvPr/>
        </p:nvSpPr>
        <p:spPr>
          <a:xfrm>
            <a:off x="3047082" y="5225435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Ecosistema amplio de financiación pública para CCC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BDB33EB-6CC7-50C3-6CB1-A7F798289F99}"/>
              </a:ext>
            </a:extLst>
          </p:cNvPr>
          <p:cNvSpPr txBox="1"/>
          <p:nvPr/>
        </p:nvSpPr>
        <p:spPr>
          <a:xfrm>
            <a:off x="3168249" y="5594767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¿Cómo asegurar que llegue a los pequeños operadores?</a:t>
            </a:r>
          </a:p>
        </p:txBody>
      </p:sp>
      <p:pic>
        <p:nvPicPr>
          <p:cNvPr id="5" name="Imagen 4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553A9A04-7E25-9A23-B0F8-03B98B78A7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066" r="28983" b="19158"/>
          <a:stretch/>
        </p:blipFill>
        <p:spPr>
          <a:xfrm>
            <a:off x="607885" y="1737738"/>
            <a:ext cx="3556720" cy="2120862"/>
          </a:xfrm>
          <a:prstGeom prst="rect">
            <a:avLst/>
          </a:prstGeom>
        </p:spPr>
      </p:pic>
      <p:pic>
        <p:nvPicPr>
          <p:cNvPr id="8" name="Imagen 7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2CF6A7D8-E7D5-250E-CF77-B55693FC29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27" t="13066" r="21094" b="26878"/>
          <a:stretch/>
        </p:blipFill>
        <p:spPr>
          <a:xfrm>
            <a:off x="5601030" y="1703768"/>
            <a:ext cx="3984876" cy="1924955"/>
          </a:xfrm>
          <a:prstGeom prst="rect">
            <a:avLst/>
          </a:prstGeom>
        </p:spPr>
      </p:pic>
      <p:pic>
        <p:nvPicPr>
          <p:cNvPr id="13" name="Imagen 1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C35D8E09-FFEB-1431-25AE-DC744D7759F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141" r="1227" b="13065"/>
          <a:stretch/>
        </p:blipFill>
        <p:spPr>
          <a:xfrm>
            <a:off x="7431798" y="2935705"/>
            <a:ext cx="4047050" cy="2017165"/>
          </a:xfrm>
          <a:prstGeom prst="rect">
            <a:avLst/>
          </a:prstGeom>
        </p:spPr>
      </p:pic>
      <p:pic>
        <p:nvPicPr>
          <p:cNvPr id="15" name="Imagen 14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id="{C9910FCB-D703-584D-1B4F-3A842363D3F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894" r="1799" b="13066"/>
          <a:stretch/>
        </p:blipFill>
        <p:spPr>
          <a:xfrm>
            <a:off x="2354725" y="3076344"/>
            <a:ext cx="3901736" cy="201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47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>
            <a:extLst>
              <a:ext uri="{FF2B5EF4-FFF2-40B4-BE49-F238E27FC236}">
                <a16:creationId xmlns:a16="http://schemas.microsoft.com/office/drawing/2014/main" id="{42E5F22B-4A18-72F7-129E-49662EF4F116}"/>
              </a:ext>
            </a:extLst>
          </p:cNvPr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Recorrido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por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las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actividades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A74044D-A3E4-9287-E18F-77D2BE011F09}"/>
              </a:ext>
            </a:extLst>
          </p:cNvPr>
          <p:cNvSpPr txBox="1"/>
          <p:nvPr/>
        </p:nvSpPr>
        <p:spPr>
          <a:xfrm>
            <a:off x="209321" y="1219200"/>
            <a:ext cx="118651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Visitas de Campo: Valle &amp; Vega y </a:t>
            </a:r>
            <a:r>
              <a:rPr lang="es-ES" sz="2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Ekoalde</a:t>
            </a:r>
            <a:endParaRPr lang="es-E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6D808D-7606-78A4-766A-15EB1A920F63}"/>
              </a:ext>
            </a:extLst>
          </p:cNvPr>
          <p:cNvSpPr txBox="1"/>
          <p:nvPr/>
        </p:nvSpPr>
        <p:spPr>
          <a:xfrm>
            <a:off x="2813556" y="5733811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Diseño metodológico para las visitas de campo</a:t>
            </a:r>
          </a:p>
        </p:txBody>
      </p:sp>
      <p:pic>
        <p:nvPicPr>
          <p:cNvPr id="5" name="Imagen 4" descr="Un grupo de personas en un aeropuerto&#10;&#10;Descripción generada automáticamente con confianza media">
            <a:extLst>
              <a:ext uri="{FF2B5EF4-FFF2-40B4-BE49-F238E27FC236}">
                <a16:creationId xmlns:a16="http://schemas.microsoft.com/office/drawing/2014/main" id="{70C1469F-F1E7-6BA5-7748-647DC50EB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799" y="1714321"/>
            <a:ext cx="5889020" cy="3924479"/>
          </a:xfrm>
          <a:prstGeom prst="rect">
            <a:avLst/>
          </a:prstGeom>
        </p:spPr>
      </p:pic>
      <p:pic>
        <p:nvPicPr>
          <p:cNvPr id="7" name="Imagen 6" descr="Texto&#10;&#10;Descripción generada automáticamente">
            <a:extLst>
              <a:ext uri="{FF2B5EF4-FFF2-40B4-BE49-F238E27FC236}">
                <a16:creationId xmlns:a16="http://schemas.microsoft.com/office/drawing/2014/main" id="{3DA6E489-815A-EDAB-CB85-F1177A2A65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353" b="5210"/>
          <a:stretch/>
        </p:blipFill>
        <p:spPr>
          <a:xfrm>
            <a:off x="7659363" y="1678367"/>
            <a:ext cx="2955185" cy="396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46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>
            <a:extLst>
              <a:ext uri="{FF2B5EF4-FFF2-40B4-BE49-F238E27FC236}">
                <a16:creationId xmlns:a16="http://schemas.microsoft.com/office/drawing/2014/main" id="{42E5F22B-4A18-72F7-129E-49662EF4F116}"/>
              </a:ext>
            </a:extLst>
          </p:cNvPr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Recorrido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por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las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actividades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A74044D-A3E4-9287-E18F-77D2BE011F09}"/>
              </a:ext>
            </a:extLst>
          </p:cNvPr>
          <p:cNvSpPr txBox="1"/>
          <p:nvPr/>
        </p:nvSpPr>
        <p:spPr>
          <a:xfrm>
            <a:off x="209321" y="1219200"/>
            <a:ext cx="118651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Talleres participativos: Granada y Pamplona</a:t>
            </a:r>
            <a:endParaRPr lang="es-E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6D808D-7606-78A4-766A-15EB1A920F63}"/>
              </a:ext>
            </a:extLst>
          </p:cNvPr>
          <p:cNvSpPr txBox="1"/>
          <p:nvPr/>
        </p:nvSpPr>
        <p:spPr>
          <a:xfrm>
            <a:off x="0" y="506198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Diagnóstico colectivo riguroso : </a:t>
            </a:r>
          </a:p>
          <a:p>
            <a:pPr algn="ctr"/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Continuidad permitiendo añadir, matizar y priorizar </a:t>
            </a:r>
          </a:p>
          <a:p>
            <a:pPr algn="ctr"/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desde la perspectiva territorial e interterritorial</a:t>
            </a:r>
          </a:p>
        </p:txBody>
      </p:sp>
      <p:pic>
        <p:nvPicPr>
          <p:cNvPr id="7" name="Imagen 6" descr="Un grupo de personas sentadas alrededor de una mesa&#10;&#10;Descripción generada automáticamente">
            <a:extLst>
              <a:ext uri="{FF2B5EF4-FFF2-40B4-BE49-F238E27FC236}">
                <a16:creationId xmlns:a16="http://schemas.microsoft.com/office/drawing/2014/main" id="{80F0979D-DA41-5BDB-F46A-945F95E30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124" y="1883462"/>
            <a:ext cx="4548209" cy="3030955"/>
          </a:xfrm>
          <a:prstGeom prst="rect">
            <a:avLst/>
          </a:prstGeom>
        </p:spPr>
      </p:pic>
      <p:pic>
        <p:nvPicPr>
          <p:cNvPr id="9" name="Imagen 8" descr="Imagen que contiene persona, cuarto&#10;&#10;Descripción generada automáticamente">
            <a:extLst>
              <a:ext uri="{FF2B5EF4-FFF2-40B4-BE49-F238E27FC236}">
                <a16:creationId xmlns:a16="http://schemas.microsoft.com/office/drawing/2014/main" id="{35D58058-58AB-41EF-7CE1-094E23BF71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875" y="1883463"/>
            <a:ext cx="4548209" cy="303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424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>
            <a:extLst>
              <a:ext uri="{FF2B5EF4-FFF2-40B4-BE49-F238E27FC236}">
                <a16:creationId xmlns:a16="http://schemas.microsoft.com/office/drawing/2014/main" id="{42E5F22B-4A18-72F7-129E-49662EF4F116}"/>
              </a:ext>
            </a:extLst>
          </p:cNvPr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Recorrido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por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las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actividades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A74044D-A3E4-9287-E18F-77D2BE011F09}"/>
              </a:ext>
            </a:extLst>
          </p:cNvPr>
          <p:cNvSpPr txBox="1"/>
          <p:nvPr/>
        </p:nvSpPr>
        <p:spPr>
          <a:xfrm>
            <a:off x="209321" y="1219200"/>
            <a:ext cx="118651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Talleres participativos: Granada y Pamplona</a:t>
            </a:r>
            <a:endParaRPr lang="es-E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6D808D-7606-78A4-766A-15EB1A920F63}"/>
              </a:ext>
            </a:extLst>
          </p:cNvPr>
          <p:cNvSpPr txBox="1"/>
          <p:nvPr/>
        </p:nvSpPr>
        <p:spPr>
          <a:xfrm>
            <a:off x="3024464" y="5004227"/>
            <a:ext cx="60978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El complejo sistema del asesoramiento en canal corto </a:t>
            </a:r>
            <a:r>
              <a:rPr lang="es-ES" sz="1800" b="1" dirty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 r</a:t>
            </a:r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etos que se escapan del asesor individual y que requieren una intervención coordinada a nivel de política pública</a:t>
            </a:r>
          </a:p>
        </p:txBody>
      </p:sp>
      <p:pic>
        <p:nvPicPr>
          <p:cNvPr id="8" name="Imagen 7" descr="Personas sentadas en una mesa&#10;&#10;Descripción generada automáticamente con confianza media">
            <a:extLst>
              <a:ext uri="{FF2B5EF4-FFF2-40B4-BE49-F238E27FC236}">
                <a16:creationId xmlns:a16="http://schemas.microsoft.com/office/drawing/2014/main" id="{B8598F17-3EA9-A023-DF69-86D6B946A6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6770" y="1803646"/>
            <a:ext cx="4621626" cy="3081084"/>
          </a:xfrm>
          <a:prstGeom prst="rect">
            <a:avLst/>
          </a:prstGeom>
        </p:spPr>
      </p:pic>
      <p:pic>
        <p:nvPicPr>
          <p:cNvPr id="10" name="Imagen 9" descr="Personas sentadas en una mesa&#10;&#10;Descripción generada automáticamente">
            <a:extLst>
              <a:ext uri="{FF2B5EF4-FFF2-40B4-BE49-F238E27FC236}">
                <a16:creationId xmlns:a16="http://schemas.microsoft.com/office/drawing/2014/main" id="{581B8D2B-D412-BC71-71F1-9D9FEBD76D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1117" y="1853773"/>
            <a:ext cx="4546889" cy="303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10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48C1391-0C59-6003-E382-C2AAEE4F4150}"/>
              </a:ext>
            </a:extLst>
          </p:cNvPr>
          <p:cNvSpPr txBox="1"/>
          <p:nvPr/>
        </p:nvSpPr>
        <p:spPr>
          <a:xfrm>
            <a:off x="2836845" y="1434644"/>
            <a:ext cx="60978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¿Quién está asesorando en canales cortos, qué se necesita para hacerlo mejor y cómo?</a:t>
            </a:r>
            <a:endParaRPr lang="es-E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Google Shape;287;p21">
            <a:extLst>
              <a:ext uri="{FF2B5EF4-FFF2-40B4-BE49-F238E27FC236}">
                <a16:creationId xmlns:a16="http://schemas.microsoft.com/office/drawing/2014/main" id="{7B22363E-3A24-E1A8-F283-CAD5F67E0C2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949" y="976675"/>
            <a:ext cx="8500731" cy="455785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AED07F3-D3DC-F302-68F5-B7020485D861}"/>
              </a:ext>
            </a:extLst>
          </p:cNvPr>
          <p:cNvSpPr txBox="1"/>
          <p:nvPr/>
        </p:nvSpPr>
        <p:spPr>
          <a:xfrm>
            <a:off x="9257898" y="1466981"/>
            <a:ext cx="225323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Aprendizajes</a:t>
            </a:r>
          </a:p>
          <a:p>
            <a:pPr algn="ctr"/>
            <a:endParaRPr lang="es-ES" sz="18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Metodologías</a:t>
            </a:r>
          </a:p>
          <a:p>
            <a:pPr algn="ctr"/>
            <a:endParaRPr lang="es-ES" sz="18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Observación activa</a:t>
            </a:r>
          </a:p>
          <a:p>
            <a:pPr algn="ctr"/>
            <a:endParaRPr lang="es-ES" sz="18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Creación de conocimiento colectivo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804FA8F-A9C4-E5A5-3332-46D24FCF5B97}"/>
              </a:ext>
            </a:extLst>
          </p:cNvPr>
          <p:cNvSpPr txBox="1"/>
          <p:nvPr/>
        </p:nvSpPr>
        <p:spPr>
          <a:xfrm>
            <a:off x="9257898" y="4811792"/>
            <a:ext cx="22532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¿seguimos?</a:t>
            </a:r>
          </a:p>
        </p:txBody>
      </p:sp>
    </p:spTree>
    <p:extLst>
      <p:ext uri="{BB962C8B-B14F-4D97-AF65-F5344CB8AC3E}">
        <p14:creationId xmlns:p14="http://schemas.microsoft.com/office/powerpoint/2010/main" val="3516359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>
            <a:extLst>
              <a:ext uri="{FF2B5EF4-FFF2-40B4-BE49-F238E27FC236}">
                <a16:creationId xmlns:a16="http://schemas.microsoft.com/office/drawing/2014/main" id="{42E5F22B-4A18-72F7-129E-49662EF4F116}"/>
              </a:ext>
            </a:extLst>
          </p:cNvPr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EU4ADVICE: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origen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de la RIA-CCC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0" name="Imagen 49">
            <a:extLst>
              <a:ext uri="{FF2B5EF4-FFF2-40B4-BE49-F238E27FC236}">
                <a16:creationId xmlns:a16="http://schemas.microsoft.com/office/drawing/2014/main" id="{3829368D-EBC4-46AC-9446-96EE0A920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090" y="1905407"/>
            <a:ext cx="8153819" cy="3664138"/>
          </a:xfrm>
          <a:prstGeom prst="rect">
            <a:avLst/>
          </a:prstGeom>
        </p:spPr>
      </p:pic>
      <p:sp>
        <p:nvSpPr>
          <p:cNvPr id="52" name="CuadroTexto 51">
            <a:extLst>
              <a:ext uri="{FF2B5EF4-FFF2-40B4-BE49-F238E27FC236}">
                <a16:creationId xmlns:a16="http://schemas.microsoft.com/office/drawing/2014/main" id="{6D655535-98D9-4A8F-2273-B8735F7DAAAA}"/>
              </a:ext>
            </a:extLst>
          </p:cNvPr>
          <p:cNvSpPr txBox="1"/>
          <p:nvPr/>
        </p:nvSpPr>
        <p:spPr>
          <a:xfrm>
            <a:off x="3194894" y="1205915"/>
            <a:ext cx="55745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¿Quién está asesorando en canales cortos, qué se necesita para hacerlo mejor y cómo?</a:t>
            </a:r>
            <a:endParaRPr lang="es-ES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314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>
            <a:extLst>
              <a:ext uri="{FF2B5EF4-FFF2-40B4-BE49-F238E27FC236}">
                <a16:creationId xmlns:a16="http://schemas.microsoft.com/office/drawing/2014/main" id="{42E5F22B-4A18-72F7-129E-49662EF4F116}"/>
              </a:ext>
            </a:extLst>
          </p:cNvPr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Visibilización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y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reconocimiento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0" name="Imagen 9" descr="Mapa&#10;&#10;Descripción generada automáticamente">
            <a:extLst>
              <a:ext uri="{FF2B5EF4-FFF2-40B4-BE49-F238E27FC236}">
                <a16:creationId xmlns:a16="http://schemas.microsoft.com/office/drawing/2014/main" id="{F2473A60-7E84-8DD2-C08A-6F1CA1063C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02" t="16293" r="10563" b="562"/>
          <a:stretch/>
        </p:blipFill>
        <p:spPr>
          <a:xfrm>
            <a:off x="308472" y="1456980"/>
            <a:ext cx="5620405" cy="3944039"/>
          </a:xfrm>
          <a:prstGeom prst="rect">
            <a:avLst/>
          </a:prstGeom>
        </p:spPr>
      </p:pic>
      <p:pic>
        <p:nvPicPr>
          <p:cNvPr id="14" name="Imagen 13" descr="Un grupo de personas de pie en la calle&#10;&#10;Descripción generada automáticamente">
            <a:extLst>
              <a:ext uri="{FF2B5EF4-FFF2-40B4-BE49-F238E27FC236}">
                <a16:creationId xmlns:a16="http://schemas.microsoft.com/office/drawing/2014/main" id="{DD30EC01-CEFF-C59A-23D1-9DB4D5A80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2098" y="1456980"/>
            <a:ext cx="5916650" cy="394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56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02920"/>
          </a:xfrm>
          <a:prstGeom prst="rect">
            <a:avLst/>
          </a:prstGeom>
          <a:solidFill>
            <a:srgbClr val="2C4A3E"/>
          </a:solidFill>
          <a:ln w="12700">
            <a:solidFill>
              <a:srgbClr val="2C4A3E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3" name="Text 1"/>
          <p:cNvSpPr/>
          <p:nvPr/>
        </p:nvSpPr>
        <p:spPr>
          <a:xfrm>
            <a:off x="164592" y="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00" b="1" dirty="0">
                <a:solidFill>
                  <a:srgbClr val="FFFFFF"/>
                </a:solidFill>
              </a:rPr>
              <a:t>RIA-CCC · Cronograma de actividades  </a:t>
            </a:r>
            <a:r>
              <a:rPr lang="en-US" sz="1300" dirty="0">
                <a:solidFill>
                  <a:srgbClr val="9DC4B8"/>
                </a:solidFill>
              </a:rPr>
              <a:t>Abril 2025 – Junio 2026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9235440" y="54864"/>
            <a:ext cx="1280160" cy="393192"/>
          </a:xfrm>
          <a:prstGeom prst="rect">
            <a:avLst/>
          </a:prstGeom>
          <a:solidFill>
            <a:srgbClr val="E8F4F0"/>
          </a:solidFill>
          <a:ln w="12700">
            <a:solidFill>
              <a:srgbClr val="4A7C6F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5" name="Text 3"/>
          <p:cNvSpPr/>
          <p:nvPr/>
        </p:nvSpPr>
        <p:spPr>
          <a:xfrm>
            <a:off x="9235440" y="54864"/>
            <a:ext cx="12801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900" b="1" dirty="0">
                <a:solidFill>
                  <a:srgbClr val="2C4A3E"/>
                </a:solidFill>
              </a:rPr>
              <a:t>Periodo 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10607040" y="54864"/>
            <a:ext cx="1389888" cy="393192"/>
          </a:xfrm>
          <a:prstGeom prst="rect">
            <a:avLst/>
          </a:prstGeom>
          <a:solidFill>
            <a:srgbClr val="FEF4EC"/>
          </a:solidFill>
          <a:ln w="12700">
            <a:solidFill>
              <a:srgbClr val="D4824A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7" name="Text 5"/>
          <p:cNvSpPr/>
          <p:nvPr/>
        </p:nvSpPr>
        <p:spPr>
          <a:xfrm>
            <a:off x="10607040" y="54864"/>
            <a:ext cx="1389888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900" b="1" dirty="0">
                <a:solidFill>
                  <a:srgbClr val="2C4A3E"/>
                </a:solidFill>
              </a:rPr>
              <a:t>Periodo 2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164592" y="630936"/>
            <a:ext cx="201168" cy="164592"/>
          </a:xfrm>
          <a:prstGeom prst="rect">
            <a:avLst/>
          </a:prstGeom>
          <a:solidFill>
            <a:srgbClr val="2C7873"/>
          </a:solidFill>
          <a:ln w="12700">
            <a:solidFill>
              <a:srgbClr val="2C7873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9" name="Text 7"/>
          <p:cNvSpPr/>
          <p:nvPr/>
        </p:nvSpPr>
        <p:spPr>
          <a:xfrm>
            <a:off x="411480" y="603504"/>
            <a:ext cx="1697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1" dirty="0">
                <a:solidFill>
                  <a:srgbClr val="1E2E28"/>
                </a:solidFill>
              </a:rPr>
              <a:t>Red y plataforma</a:t>
            </a:r>
            <a:endParaRPr lang="en-US" sz="851" dirty="0"/>
          </a:p>
        </p:txBody>
      </p:sp>
      <p:sp>
        <p:nvSpPr>
          <p:cNvPr id="10" name="Shape 8"/>
          <p:cNvSpPr/>
          <p:nvPr/>
        </p:nvSpPr>
        <p:spPr>
          <a:xfrm>
            <a:off x="2136648" y="630936"/>
            <a:ext cx="201168" cy="164592"/>
          </a:xfrm>
          <a:prstGeom prst="rect">
            <a:avLst/>
          </a:prstGeom>
          <a:solidFill>
            <a:srgbClr val="5B8DB8"/>
          </a:solidFill>
          <a:ln w="12700">
            <a:solidFill>
              <a:srgbClr val="5B8DB8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1" name="Text 9"/>
          <p:cNvSpPr/>
          <p:nvPr/>
        </p:nvSpPr>
        <p:spPr>
          <a:xfrm>
            <a:off x="2383536" y="603504"/>
            <a:ext cx="1697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1" dirty="0">
                <a:solidFill>
                  <a:srgbClr val="1E2E28"/>
                </a:solidFill>
              </a:rPr>
              <a:t>Formación online</a:t>
            </a:r>
            <a:endParaRPr lang="en-US" sz="851" dirty="0"/>
          </a:p>
        </p:txBody>
      </p:sp>
      <p:sp>
        <p:nvSpPr>
          <p:cNvPr id="12" name="Shape 10"/>
          <p:cNvSpPr/>
          <p:nvPr/>
        </p:nvSpPr>
        <p:spPr>
          <a:xfrm>
            <a:off x="4108704" y="630936"/>
            <a:ext cx="201168" cy="164592"/>
          </a:xfrm>
          <a:prstGeom prst="rect">
            <a:avLst/>
          </a:prstGeom>
          <a:solidFill>
            <a:srgbClr val="C0714A"/>
          </a:solidFill>
          <a:ln w="12700">
            <a:solidFill>
              <a:srgbClr val="C0714A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3" name="Text 11"/>
          <p:cNvSpPr/>
          <p:nvPr/>
        </p:nvSpPr>
        <p:spPr>
          <a:xfrm>
            <a:off x="4355592" y="603504"/>
            <a:ext cx="1697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1" dirty="0">
                <a:solidFill>
                  <a:srgbClr val="1E2E28"/>
                </a:solidFill>
              </a:rPr>
              <a:t>Presenciales</a:t>
            </a:r>
            <a:endParaRPr lang="en-US" sz="851" dirty="0"/>
          </a:p>
        </p:txBody>
      </p:sp>
      <p:sp>
        <p:nvSpPr>
          <p:cNvPr id="14" name="Shape 12"/>
          <p:cNvSpPr/>
          <p:nvPr/>
        </p:nvSpPr>
        <p:spPr>
          <a:xfrm>
            <a:off x="6080760" y="630936"/>
            <a:ext cx="201168" cy="164592"/>
          </a:xfrm>
          <a:prstGeom prst="rect">
            <a:avLst/>
          </a:prstGeom>
          <a:solidFill>
            <a:srgbClr val="7B6FAA"/>
          </a:solidFill>
          <a:ln w="12700">
            <a:solidFill>
              <a:srgbClr val="7B6FAA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5" name="Text 13"/>
          <p:cNvSpPr/>
          <p:nvPr/>
        </p:nvSpPr>
        <p:spPr>
          <a:xfrm>
            <a:off x="6327648" y="603504"/>
            <a:ext cx="1697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1" dirty="0">
                <a:solidFill>
                  <a:srgbClr val="1E2E28"/>
                </a:solidFill>
              </a:rPr>
              <a:t>Internacional y </a:t>
            </a:r>
            <a:r>
              <a:rPr lang="en-US" sz="851" dirty="0" err="1">
                <a:solidFill>
                  <a:srgbClr val="1E2E28"/>
                </a:solidFill>
              </a:rPr>
              <a:t>productores</a:t>
            </a:r>
            <a:endParaRPr lang="en-US" sz="851" dirty="0"/>
          </a:p>
        </p:txBody>
      </p:sp>
      <p:sp>
        <p:nvSpPr>
          <p:cNvPr id="16" name="Shape 14"/>
          <p:cNvSpPr/>
          <p:nvPr/>
        </p:nvSpPr>
        <p:spPr>
          <a:xfrm>
            <a:off x="8052816" y="630936"/>
            <a:ext cx="201168" cy="164592"/>
          </a:xfrm>
          <a:prstGeom prst="rect">
            <a:avLst/>
          </a:prstGeom>
          <a:solidFill>
            <a:srgbClr val="4A9E6A"/>
          </a:solidFill>
          <a:ln w="12700">
            <a:solidFill>
              <a:srgbClr val="4A9E6A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7" name="Text 15"/>
          <p:cNvSpPr/>
          <p:nvPr/>
        </p:nvSpPr>
        <p:spPr>
          <a:xfrm>
            <a:off x="8299704" y="603504"/>
            <a:ext cx="1697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1" dirty="0">
                <a:solidFill>
                  <a:srgbClr val="1E2E28"/>
                </a:solidFill>
              </a:rPr>
              <a:t>Comunicación</a:t>
            </a:r>
            <a:endParaRPr lang="en-US" sz="851" dirty="0"/>
          </a:p>
        </p:txBody>
      </p:sp>
      <p:sp>
        <p:nvSpPr>
          <p:cNvPr id="18" name="Shape 16"/>
          <p:cNvSpPr/>
          <p:nvPr/>
        </p:nvSpPr>
        <p:spPr>
          <a:xfrm>
            <a:off x="10024872" y="630936"/>
            <a:ext cx="201168" cy="164592"/>
          </a:xfrm>
          <a:prstGeom prst="rect">
            <a:avLst/>
          </a:prstGeom>
          <a:solidFill>
            <a:srgbClr val="D4824A"/>
          </a:solidFill>
          <a:ln w="12700">
            <a:solidFill>
              <a:srgbClr val="D4824A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9" name="Text 17"/>
          <p:cNvSpPr/>
          <p:nvPr/>
        </p:nvSpPr>
        <p:spPr>
          <a:xfrm>
            <a:off x="10271760" y="603504"/>
            <a:ext cx="1697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1" dirty="0">
                <a:solidFill>
                  <a:srgbClr val="1E2E28"/>
                </a:solidFill>
              </a:rPr>
              <a:t>★ Hito clave</a:t>
            </a:r>
            <a:endParaRPr lang="en-US" sz="851" dirty="0"/>
          </a:p>
        </p:txBody>
      </p:sp>
      <p:sp>
        <p:nvSpPr>
          <p:cNvPr id="20" name="Shape 18"/>
          <p:cNvSpPr/>
          <p:nvPr/>
        </p:nvSpPr>
        <p:spPr>
          <a:xfrm>
            <a:off x="164592" y="850392"/>
            <a:ext cx="3959352" cy="457200"/>
          </a:xfrm>
          <a:prstGeom prst="rect">
            <a:avLst/>
          </a:prstGeom>
          <a:solidFill>
            <a:srgbClr val="2C4A3E"/>
          </a:solidFill>
          <a:ln w="12700">
            <a:solidFill>
              <a:srgbClr val="2C4A3E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21" name="Text 19"/>
          <p:cNvSpPr/>
          <p:nvPr/>
        </p:nvSpPr>
        <p:spPr>
          <a:xfrm>
            <a:off x="1746504" y="850392"/>
            <a:ext cx="2377440" cy="4572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r>
              <a:rPr lang="en-US" sz="900" b="1" dirty="0">
                <a:solidFill>
                  <a:srgbClr val="FFFFFF"/>
                </a:solidFill>
              </a:rPr>
              <a:t>Actividad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123944" y="850392"/>
            <a:ext cx="2624328" cy="457200"/>
          </a:xfrm>
          <a:prstGeom prst="rect">
            <a:avLst/>
          </a:prstGeom>
          <a:solidFill>
            <a:srgbClr val="E8F4F0"/>
          </a:solidFill>
          <a:ln w="1270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23" name="Text 21"/>
          <p:cNvSpPr/>
          <p:nvPr/>
        </p:nvSpPr>
        <p:spPr>
          <a:xfrm>
            <a:off x="4123944" y="850393"/>
            <a:ext cx="2624328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4A7C6F"/>
                </a:solidFill>
              </a:rPr>
              <a:t>Periodo 1 · Abr–Ago 2025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6748272" y="850392"/>
            <a:ext cx="5248656" cy="457200"/>
          </a:xfrm>
          <a:prstGeom prst="rect">
            <a:avLst/>
          </a:prstGeom>
          <a:solidFill>
            <a:srgbClr val="FEF4EC"/>
          </a:solidFill>
          <a:ln w="1270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25" name="Text 23"/>
          <p:cNvSpPr/>
          <p:nvPr/>
        </p:nvSpPr>
        <p:spPr>
          <a:xfrm>
            <a:off x="6748272" y="850393"/>
            <a:ext cx="5248656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D4824A"/>
                </a:solidFill>
              </a:rPr>
              <a:t>Periodo 2 · Sep 2025 – Jun 2026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4123944" y="1101853"/>
            <a:ext cx="524867" cy="205740"/>
          </a:xfrm>
          <a:prstGeom prst="rect">
            <a:avLst/>
          </a:prstGeom>
          <a:solidFill>
            <a:srgbClr val="E8F4F0"/>
          </a:solidFill>
          <a:ln w="1270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27" name="Text 25"/>
          <p:cNvSpPr/>
          <p:nvPr/>
        </p:nvSpPr>
        <p:spPr>
          <a:xfrm>
            <a:off x="4123944" y="1101853"/>
            <a:ext cx="524867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51" dirty="0">
                <a:solidFill>
                  <a:srgbClr val="4A7C6F"/>
                </a:solidFill>
              </a:rPr>
              <a:t>Abr</a:t>
            </a:r>
            <a:endParaRPr lang="en-US" sz="751" dirty="0"/>
          </a:p>
        </p:txBody>
      </p:sp>
      <p:sp>
        <p:nvSpPr>
          <p:cNvPr id="28" name="Shape 26"/>
          <p:cNvSpPr/>
          <p:nvPr/>
        </p:nvSpPr>
        <p:spPr>
          <a:xfrm>
            <a:off x="4648809" y="1101853"/>
            <a:ext cx="524867" cy="205740"/>
          </a:xfrm>
          <a:prstGeom prst="rect">
            <a:avLst/>
          </a:prstGeom>
          <a:solidFill>
            <a:srgbClr val="E8F4F0"/>
          </a:solidFill>
          <a:ln w="1270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29" name="Text 27"/>
          <p:cNvSpPr/>
          <p:nvPr/>
        </p:nvSpPr>
        <p:spPr>
          <a:xfrm>
            <a:off x="4648809" y="1101853"/>
            <a:ext cx="524867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51" dirty="0">
                <a:solidFill>
                  <a:srgbClr val="4A7C6F"/>
                </a:solidFill>
              </a:rPr>
              <a:t>May</a:t>
            </a:r>
            <a:endParaRPr lang="en-US" sz="751" dirty="0"/>
          </a:p>
        </p:txBody>
      </p:sp>
      <p:sp>
        <p:nvSpPr>
          <p:cNvPr id="30" name="Shape 28"/>
          <p:cNvSpPr/>
          <p:nvPr/>
        </p:nvSpPr>
        <p:spPr>
          <a:xfrm>
            <a:off x="5173675" y="1101853"/>
            <a:ext cx="524867" cy="205740"/>
          </a:xfrm>
          <a:prstGeom prst="rect">
            <a:avLst/>
          </a:prstGeom>
          <a:solidFill>
            <a:srgbClr val="E8F4F0"/>
          </a:solidFill>
          <a:ln w="1270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31" name="Text 29"/>
          <p:cNvSpPr/>
          <p:nvPr/>
        </p:nvSpPr>
        <p:spPr>
          <a:xfrm>
            <a:off x="5173675" y="1101853"/>
            <a:ext cx="524867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51" dirty="0">
                <a:solidFill>
                  <a:srgbClr val="4A7C6F"/>
                </a:solidFill>
              </a:rPr>
              <a:t>Jun</a:t>
            </a:r>
            <a:endParaRPr lang="en-US" sz="751" dirty="0"/>
          </a:p>
        </p:txBody>
      </p:sp>
      <p:sp>
        <p:nvSpPr>
          <p:cNvPr id="32" name="Shape 30"/>
          <p:cNvSpPr/>
          <p:nvPr/>
        </p:nvSpPr>
        <p:spPr>
          <a:xfrm>
            <a:off x="5698541" y="1101853"/>
            <a:ext cx="524867" cy="205740"/>
          </a:xfrm>
          <a:prstGeom prst="rect">
            <a:avLst/>
          </a:prstGeom>
          <a:solidFill>
            <a:srgbClr val="E8F4F0"/>
          </a:solidFill>
          <a:ln w="1270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33" name="Text 31"/>
          <p:cNvSpPr/>
          <p:nvPr/>
        </p:nvSpPr>
        <p:spPr>
          <a:xfrm>
            <a:off x="5698541" y="1101853"/>
            <a:ext cx="524867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51" dirty="0">
                <a:solidFill>
                  <a:srgbClr val="4A7C6F"/>
                </a:solidFill>
              </a:rPr>
              <a:t>Jul</a:t>
            </a:r>
            <a:endParaRPr lang="en-US" sz="751" dirty="0"/>
          </a:p>
        </p:txBody>
      </p:sp>
      <p:sp>
        <p:nvSpPr>
          <p:cNvPr id="34" name="Shape 32"/>
          <p:cNvSpPr/>
          <p:nvPr/>
        </p:nvSpPr>
        <p:spPr>
          <a:xfrm>
            <a:off x="6223405" y="1101853"/>
            <a:ext cx="524867" cy="205740"/>
          </a:xfrm>
          <a:prstGeom prst="rect">
            <a:avLst/>
          </a:prstGeom>
          <a:solidFill>
            <a:srgbClr val="E8F4F0"/>
          </a:solidFill>
          <a:ln w="1270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35" name="Text 33"/>
          <p:cNvSpPr/>
          <p:nvPr/>
        </p:nvSpPr>
        <p:spPr>
          <a:xfrm>
            <a:off x="6223405" y="1101853"/>
            <a:ext cx="524867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51" dirty="0">
                <a:solidFill>
                  <a:srgbClr val="4A7C6F"/>
                </a:solidFill>
              </a:rPr>
              <a:t>Ago</a:t>
            </a:r>
            <a:endParaRPr lang="en-US" sz="751" dirty="0"/>
          </a:p>
        </p:txBody>
      </p:sp>
      <p:sp>
        <p:nvSpPr>
          <p:cNvPr id="36" name="Shape 34"/>
          <p:cNvSpPr/>
          <p:nvPr/>
        </p:nvSpPr>
        <p:spPr>
          <a:xfrm>
            <a:off x="6748272" y="1101853"/>
            <a:ext cx="524867" cy="205740"/>
          </a:xfrm>
          <a:prstGeom prst="rect">
            <a:avLst/>
          </a:prstGeom>
          <a:solidFill>
            <a:srgbClr val="FEF4EC"/>
          </a:solidFill>
          <a:ln w="1270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37" name="Text 35"/>
          <p:cNvSpPr/>
          <p:nvPr/>
        </p:nvSpPr>
        <p:spPr>
          <a:xfrm>
            <a:off x="6748272" y="1101853"/>
            <a:ext cx="524867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51" dirty="0">
                <a:solidFill>
                  <a:srgbClr val="D4824A"/>
                </a:solidFill>
              </a:rPr>
              <a:t>Sep</a:t>
            </a:r>
            <a:endParaRPr lang="en-US" sz="751" dirty="0"/>
          </a:p>
        </p:txBody>
      </p:sp>
      <p:sp>
        <p:nvSpPr>
          <p:cNvPr id="38" name="Shape 36"/>
          <p:cNvSpPr/>
          <p:nvPr/>
        </p:nvSpPr>
        <p:spPr>
          <a:xfrm>
            <a:off x="7273137" y="1101853"/>
            <a:ext cx="524867" cy="205740"/>
          </a:xfrm>
          <a:prstGeom prst="rect">
            <a:avLst/>
          </a:prstGeom>
          <a:solidFill>
            <a:srgbClr val="FEF4EC"/>
          </a:solidFill>
          <a:ln w="1270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39" name="Text 37"/>
          <p:cNvSpPr/>
          <p:nvPr/>
        </p:nvSpPr>
        <p:spPr>
          <a:xfrm>
            <a:off x="7273137" y="1101853"/>
            <a:ext cx="524867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51" dirty="0">
                <a:solidFill>
                  <a:srgbClr val="D4824A"/>
                </a:solidFill>
              </a:rPr>
              <a:t>Oct</a:t>
            </a:r>
            <a:endParaRPr lang="en-US" sz="751" dirty="0"/>
          </a:p>
        </p:txBody>
      </p:sp>
      <p:sp>
        <p:nvSpPr>
          <p:cNvPr id="40" name="Shape 38"/>
          <p:cNvSpPr/>
          <p:nvPr/>
        </p:nvSpPr>
        <p:spPr>
          <a:xfrm>
            <a:off x="7798003" y="1101853"/>
            <a:ext cx="524867" cy="205740"/>
          </a:xfrm>
          <a:prstGeom prst="rect">
            <a:avLst/>
          </a:prstGeom>
          <a:solidFill>
            <a:srgbClr val="FEF4EC"/>
          </a:solidFill>
          <a:ln w="1270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41" name="Text 39"/>
          <p:cNvSpPr/>
          <p:nvPr/>
        </p:nvSpPr>
        <p:spPr>
          <a:xfrm>
            <a:off x="7798003" y="1101853"/>
            <a:ext cx="524867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51" dirty="0">
                <a:solidFill>
                  <a:srgbClr val="D4824A"/>
                </a:solidFill>
              </a:rPr>
              <a:t>Nov</a:t>
            </a:r>
            <a:endParaRPr lang="en-US" sz="751" dirty="0"/>
          </a:p>
        </p:txBody>
      </p:sp>
      <p:sp>
        <p:nvSpPr>
          <p:cNvPr id="42" name="Shape 40"/>
          <p:cNvSpPr/>
          <p:nvPr/>
        </p:nvSpPr>
        <p:spPr>
          <a:xfrm>
            <a:off x="8322869" y="1101853"/>
            <a:ext cx="524867" cy="205740"/>
          </a:xfrm>
          <a:prstGeom prst="rect">
            <a:avLst/>
          </a:prstGeom>
          <a:solidFill>
            <a:srgbClr val="FEF4EC"/>
          </a:solidFill>
          <a:ln w="1270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43" name="Text 41"/>
          <p:cNvSpPr/>
          <p:nvPr/>
        </p:nvSpPr>
        <p:spPr>
          <a:xfrm>
            <a:off x="8322869" y="1101853"/>
            <a:ext cx="524867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51" dirty="0">
                <a:solidFill>
                  <a:srgbClr val="D4824A"/>
                </a:solidFill>
              </a:rPr>
              <a:t>Dic</a:t>
            </a:r>
            <a:endParaRPr lang="en-US" sz="751" dirty="0"/>
          </a:p>
        </p:txBody>
      </p:sp>
      <p:sp>
        <p:nvSpPr>
          <p:cNvPr id="44" name="Shape 42"/>
          <p:cNvSpPr/>
          <p:nvPr/>
        </p:nvSpPr>
        <p:spPr>
          <a:xfrm>
            <a:off x="8847733" y="1101853"/>
            <a:ext cx="524867" cy="205740"/>
          </a:xfrm>
          <a:prstGeom prst="rect">
            <a:avLst/>
          </a:prstGeom>
          <a:solidFill>
            <a:srgbClr val="FEF4EC"/>
          </a:solidFill>
          <a:ln w="1270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45" name="Text 43"/>
          <p:cNvSpPr/>
          <p:nvPr/>
        </p:nvSpPr>
        <p:spPr>
          <a:xfrm>
            <a:off x="8847733" y="1101853"/>
            <a:ext cx="524867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51" dirty="0">
                <a:solidFill>
                  <a:srgbClr val="D4824A"/>
                </a:solidFill>
              </a:rPr>
              <a:t>Ene</a:t>
            </a:r>
            <a:endParaRPr lang="en-US" sz="751" dirty="0"/>
          </a:p>
        </p:txBody>
      </p:sp>
      <p:sp>
        <p:nvSpPr>
          <p:cNvPr id="46" name="Shape 44"/>
          <p:cNvSpPr/>
          <p:nvPr/>
        </p:nvSpPr>
        <p:spPr>
          <a:xfrm>
            <a:off x="9372600" y="1101853"/>
            <a:ext cx="524867" cy="205740"/>
          </a:xfrm>
          <a:prstGeom prst="rect">
            <a:avLst/>
          </a:prstGeom>
          <a:solidFill>
            <a:srgbClr val="FEF4EC"/>
          </a:solidFill>
          <a:ln w="1270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47" name="Text 45"/>
          <p:cNvSpPr/>
          <p:nvPr/>
        </p:nvSpPr>
        <p:spPr>
          <a:xfrm>
            <a:off x="9372600" y="1101853"/>
            <a:ext cx="524867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51" dirty="0">
                <a:solidFill>
                  <a:srgbClr val="D4824A"/>
                </a:solidFill>
              </a:rPr>
              <a:t>Feb</a:t>
            </a:r>
            <a:endParaRPr lang="en-US" sz="751" dirty="0"/>
          </a:p>
        </p:txBody>
      </p:sp>
      <p:sp>
        <p:nvSpPr>
          <p:cNvPr id="48" name="Shape 46"/>
          <p:cNvSpPr/>
          <p:nvPr/>
        </p:nvSpPr>
        <p:spPr>
          <a:xfrm>
            <a:off x="9897465" y="1101853"/>
            <a:ext cx="524867" cy="205740"/>
          </a:xfrm>
          <a:prstGeom prst="rect">
            <a:avLst/>
          </a:prstGeom>
          <a:solidFill>
            <a:srgbClr val="FEF4EC"/>
          </a:solidFill>
          <a:ln w="1270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49" name="Text 47"/>
          <p:cNvSpPr/>
          <p:nvPr/>
        </p:nvSpPr>
        <p:spPr>
          <a:xfrm>
            <a:off x="9897465" y="1101853"/>
            <a:ext cx="524867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51" dirty="0">
                <a:solidFill>
                  <a:srgbClr val="D4824A"/>
                </a:solidFill>
              </a:rPr>
              <a:t>Mar</a:t>
            </a:r>
            <a:endParaRPr lang="en-US" sz="751" dirty="0"/>
          </a:p>
        </p:txBody>
      </p:sp>
      <p:sp>
        <p:nvSpPr>
          <p:cNvPr id="50" name="Shape 48"/>
          <p:cNvSpPr/>
          <p:nvPr/>
        </p:nvSpPr>
        <p:spPr>
          <a:xfrm>
            <a:off x="10422331" y="1101853"/>
            <a:ext cx="524867" cy="205740"/>
          </a:xfrm>
          <a:prstGeom prst="rect">
            <a:avLst/>
          </a:prstGeom>
          <a:solidFill>
            <a:srgbClr val="FEF4EC"/>
          </a:solidFill>
          <a:ln w="1270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51" name="Text 49"/>
          <p:cNvSpPr/>
          <p:nvPr/>
        </p:nvSpPr>
        <p:spPr>
          <a:xfrm>
            <a:off x="10422331" y="1101853"/>
            <a:ext cx="524867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51" dirty="0">
                <a:solidFill>
                  <a:srgbClr val="D4824A"/>
                </a:solidFill>
              </a:rPr>
              <a:t>Abr</a:t>
            </a:r>
            <a:endParaRPr lang="en-US" sz="751" dirty="0"/>
          </a:p>
        </p:txBody>
      </p:sp>
      <p:sp>
        <p:nvSpPr>
          <p:cNvPr id="52" name="Shape 50"/>
          <p:cNvSpPr/>
          <p:nvPr/>
        </p:nvSpPr>
        <p:spPr>
          <a:xfrm>
            <a:off x="10947197" y="1101853"/>
            <a:ext cx="524867" cy="205740"/>
          </a:xfrm>
          <a:prstGeom prst="rect">
            <a:avLst/>
          </a:prstGeom>
          <a:solidFill>
            <a:srgbClr val="FEF4EC"/>
          </a:solidFill>
          <a:ln w="1270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53" name="Text 51"/>
          <p:cNvSpPr/>
          <p:nvPr/>
        </p:nvSpPr>
        <p:spPr>
          <a:xfrm>
            <a:off x="10947197" y="1101853"/>
            <a:ext cx="524867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51" dirty="0">
                <a:solidFill>
                  <a:srgbClr val="D4824A"/>
                </a:solidFill>
              </a:rPr>
              <a:t>May</a:t>
            </a:r>
            <a:endParaRPr lang="en-US" sz="751" dirty="0"/>
          </a:p>
        </p:txBody>
      </p:sp>
      <p:sp>
        <p:nvSpPr>
          <p:cNvPr id="54" name="Shape 52"/>
          <p:cNvSpPr/>
          <p:nvPr/>
        </p:nvSpPr>
        <p:spPr>
          <a:xfrm>
            <a:off x="11472061" y="1101853"/>
            <a:ext cx="524867" cy="205740"/>
          </a:xfrm>
          <a:prstGeom prst="rect">
            <a:avLst/>
          </a:prstGeom>
          <a:solidFill>
            <a:srgbClr val="FEF4EC"/>
          </a:solidFill>
          <a:ln w="1270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55" name="Text 53"/>
          <p:cNvSpPr/>
          <p:nvPr/>
        </p:nvSpPr>
        <p:spPr>
          <a:xfrm>
            <a:off x="11472061" y="1101853"/>
            <a:ext cx="524867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51" dirty="0">
                <a:solidFill>
                  <a:srgbClr val="D4824A"/>
                </a:solidFill>
              </a:rPr>
              <a:t>Jun</a:t>
            </a:r>
            <a:endParaRPr lang="en-US" sz="751" dirty="0"/>
          </a:p>
        </p:txBody>
      </p:sp>
      <p:sp>
        <p:nvSpPr>
          <p:cNvPr id="56" name="Shape 54"/>
          <p:cNvSpPr/>
          <p:nvPr/>
        </p:nvSpPr>
        <p:spPr>
          <a:xfrm>
            <a:off x="4123944" y="1307593"/>
            <a:ext cx="524867" cy="5052060"/>
          </a:xfrm>
          <a:prstGeom prst="rect">
            <a:avLst/>
          </a:prstGeom>
          <a:solidFill>
            <a:srgbClr val="EEF8F4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57" name="Shape 55"/>
          <p:cNvSpPr/>
          <p:nvPr/>
        </p:nvSpPr>
        <p:spPr>
          <a:xfrm>
            <a:off x="4648809" y="1307593"/>
            <a:ext cx="524867" cy="5052060"/>
          </a:xfrm>
          <a:prstGeom prst="rect">
            <a:avLst/>
          </a:prstGeom>
          <a:solidFill>
            <a:srgbClr val="E8F4F0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58" name="Shape 56"/>
          <p:cNvSpPr/>
          <p:nvPr/>
        </p:nvSpPr>
        <p:spPr>
          <a:xfrm>
            <a:off x="5173675" y="1307593"/>
            <a:ext cx="524867" cy="5052060"/>
          </a:xfrm>
          <a:prstGeom prst="rect">
            <a:avLst/>
          </a:prstGeom>
          <a:solidFill>
            <a:srgbClr val="EEF8F4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59" name="Shape 57"/>
          <p:cNvSpPr/>
          <p:nvPr/>
        </p:nvSpPr>
        <p:spPr>
          <a:xfrm>
            <a:off x="5698541" y="1307593"/>
            <a:ext cx="524867" cy="5052060"/>
          </a:xfrm>
          <a:prstGeom prst="rect">
            <a:avLst/>
          </a:prstGeom>
          <a:solidFill>
            <a:srgbClr val="E8F4F0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60" name="Shape 58"/>
          <p:cNvSpPr/>
          <p:nvPr/>
        </p:nvSpPr>
        <p:spPr>
          <a:xfrm>
            <a:off x="6223405" y="1307593"/>
            <a:ext cx="524867" cy="5052060"/>
          </a:xfrm>
          <a:prstGeom prst="rect">
            <a:avLst/>
          </a:prstGeom>
          <a:solidFill>
            <a:srgbClr val="EEF8F4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61" name="Shape 59"/>
          <p:cNvSpPr/>
          <p:nvPr/>
        </p:nvSpPr>
        <p:spPr>
          <a:xfrm>
            <a:off x="6748272" y="1307593"/>
            <a:ext cx="524867" cy="5052060"/>
          </a:xfrm>
          <a:prstGeom prst="rect">
            <a:avLst/>
          </a:prstGeom>
          <a:solidFill>
            <a:srgbClr val="FEF4EC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62" name="Shape 60"/>
          <p:cNvSpPr/>
          <p:nvPr/>
        </p:nvSpPr>
        <p:spPr>
          <a:xfrm>
            <a:off x="7273137" y="1307593"/>
            <a:ext cx="524867" cy="5052060"/>
          </a:xfrm>
          <a:prstGeom prst="rect">
            <a:avLst/>
          </a:prstGeom>
          <a:solidFill>
            <a:srgbClr val="FFF8F0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63" name="Shape 61"/>
          <p:cNvSpPr/>
          <p:nvPr/>
        </p:nvSpPr>
        <p:spPr>
          <a:xfrm>
            <a:off x="7798003" y="1307593"/>
            <a:ext cx="524867" cy="5052060"/>
          </a:xfrm>
          <a:prstGeom prst="rect">
            <a:avLst/>
          </a:prstGeom>
          <a:solidFill>
            <a:srgbClr val="FEF4EC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64" name="Shape 62"/>
          <p:cNvSpPr/>
          <p:nvPr/>
        </p:nvSpPr>
        <p:spPr>
          <a:xfrm>
            <a:off x="8322869" y="1307593"/>
            <a:ext cx="524867" cy="5052060"/>
          </a:xfrm>
          <a:prstGeom prst="rect">
            <a:avLst/>
          </a:prstGeom>
          <a:solidFill>
            <a:srgbClr val="FFF8F0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65" name="Shape 63"/>
          <p:cNvSpPr/>
          <p:nvPr/>
        </p:nvSpPr>
        <p:spPr>
          <a:xfrm>
            <a:off x="8847733" y="1307593"/>
            <a:ext cx="524867" cy="5052060"/>
          </a:xfrm>
          <a:prstGeom prst="rect">
            <a:avLst/>
          </a:prstGeom>
          <a:solidFill>
            <a:srgbClr val="FEF4EC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66" name="Shape 64"/>
          <p:cNvSpPr/>
          <p:nvPr/>
        </p:nvSpPr>
        <p:spPr>
          <a:xfrm>
            <a:off x="9372600" y="1307593"/>
            <a:ext cx="524867" cy="5052060"/>
          </a:xfrm>
          <a:prstGeom prst="rect">
            <a:avLst/>
          </a:prstGeom>
          <a:solidFill>
            <a:srgbClr val="FFF8F0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67" name="Shape 65"/>
          <p:cNvSpPr/>
          <p:nvPr/>
        </p:nvSpPr>
        <p:spPr>
          <a:xfrm>
            <a:off x="9897465" y="1307593"/>
            <a:ext cx="524867" cy="5052060"/>
          </a:xfrm>
          <a:prstGeom prst="rect">
            <a:avLst/>
          </a:prstGeom>
          <a:solidFill>
            <a:srgbClr val="FEF4EC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68" name="Shape 66"/>
          <p:cNvSpPr/>
          <p:nvPr/>
        </p:nvSpPr>
        <p:spPr>
          <a:xfrm>
            <a:off x="10422331" y="1307593"/>
            <a:ext cx="524867" cy="5052060"/>
          </a:xfrm>
          <a:prstGeom prst="rect">
            <a:avLst/>
          </a:prstGeom>
          <a:solidFill>
            <a:srgbClr val="FFF8F0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69" name="Shape 67"/>
          <p:cNvSpPr/>
          <p:nvPr/>
        </p:nvSpPr>
        <p:spPr>
          <a:xfrm>
            <a:off x="10947197" y="1307593"/>
            <a:ext cx="524867" cy="5052060"/>
          </a:xfrm>
          <a:prstGeom prst="rect">
            <a:avLst/>
          </a:prstGeom>
          <a:solidFill>
            <a:srgbClr val="FEF4EC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70" name="Shape 68"/>
          <p:cNvSpPr/>
          <p:nvPr/>
        </p:nvSpPr>
        <p:spPr>
          <a:xfrm>
            <a:off x="11472061" y="1307593"/>
            <a:ext cx="524867" cy="5052060"/>
          </a:xfrm>
          <a:prstGeom prst="rect">
            <a:avLst/>
          </a:prstGeom>
          <a:solidFill>
            <a:srgbClr val="FFF8F0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71" name="Shape 69"/>
          <p:cNvSpPr/>
          <p:nvPr/>
        </p:nvSpPr>
        <p:spPr>
          <a:xfrm>
            <a:off x="164592" y="1307593"/>
            <a:ext cx="1234440" cy="1056132"/>
          </a:xfrm>
          <a:prstGeom prst="rect">
            <a:avLst/>
          </a:prstGeom>
          <a:solidFill>
            <a:srgbClr val="2C7873"/>
          </a:solidFill>
          <a:ln w="12700">
            <a:solidFill>
              <a:srgbClr val="2C7873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72" name="Text 70"/>
          <p:cNvSpPr/>
          <p:nvPr/>
        </p:nvSpPr>
        <p:spPr>
          <a:xfrm>
            <a:off x="164592" y="1307593"/>
            <a:ext cx="1234440" cy="10561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/>
            <a:r>
              <a:rPr lang="en-US" sz="800" b="1" dirty="0">
                <a:solidFill>
                  <a:srgbClr val="FFFFFF"/>
                </a:solidFill>
              </a:rPr>
              <a:t>Red y</a:t>
            </a:r>
            <a:endParaRPr lang="en-US" sz="800" dirty="0"/>
          </a:p>
          <a:p>
            <a:pPr algn="ctr"/>
            <a:r>
              <a:rPr lang="en-US" sz="800" b="1" dirty="0">
                <a:solidFill>
                  <a:srgbClr val="FFFFFF"/>
                </a:solidFill>
              </a:rPr>
              <a:t>plataforma</a:t>
            </a:r>
            <a:endParaRPr lang="en-US" sz="800" dirty="0"/>
          </a:p>
        </p:txBody>
      </p:sp>
      <p:sp>
        <p:nvSpPr>
          <p:cNvPr id="73" name="Shape 71"/>
          <p:cNvSpPr/>
          <p:nvPr/>
        </p:nvSpPr>
        <p:spPr>
          <a:xfrm>
            <a:off x="1399032" y="1307593"/>
            <a:ext cx="347472" cy="352044"/>
          </a:xfrm>
          <a:prstGeom prst="rect">
            <a:avLst/>
          </a:prstGeom>
          <a:solidFill>
            <a:srgbClr val="FFFFFF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74" name="Text 72"/>
          <p:cNvSpPr/>
          <p:nvPr/>
        </p:nvSpPr>
        <p:spPr>
          <a:xfrm>
            <a:off x="1399032" y="1307593"/>
            <a:ext cx="347472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2C7873"/>
                </a:solidFill>
              </a:rPr>
              <a:t>A1</a:t>
            </a:r>
            <a:endParaRPr lang="en-US" sz="800" dirty="0"/>
          </a:p>
        </p:txBody>
      </p:sp>
      <p:sp>
        <p:nvSpPr>
          <p:cNvPr id="75" name="Shape 73"/>
          <p:cNvSpPr/>
          <p:nvPr/>
        </p:nvSpPr>
        <p:spPr>
          <a:xfrm>
            <a:off x="1746504" y="1307593"/>
            <a:ext cx="2377440" cy="352044"/>
          </a:xfrm>
          <a:prstGeom prst="rect">
            <a:avLst/>
          </a:prstGeom>
          <a:solidFill>
            <a:srgbClr val="FFFFFF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76" name="Text 74"/>
          <p:cNvSpPr/>
          <p:nvPr/>
        </p:nvSpPr>
        <p:spPr>
          <a:xfrm>
            <a:off x="1801368" y="1307593"/>
            <a:ext cx="2304288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80" dirty="0">
                <a:solidFill>
                  <a:srgbClr val="1E2E28"/>
                </a:solidFill>
              </a:rPr>
              <a:t>Identificación de asesores</a:t>
            </a:r>
            <a:endParaRPr lang="en-US" sz="780" dirty="0"/>
          </a:p>
        </p:txBody>
      </p:sp>
      <p:sp>
        <p:nvSpPr>
          <p:cNvPr id="77" name="Shape 75"/>
          <p:cNvSpPr/>
          <p:nvPr/>
        </p:nvSpPr>
        <p:spPr>
          <a:xfrm>
            <a:off x="4151377" y="1395947"/>
            <a:ext cx="2044599" cy="193624"/>
          </a:xfrm>
          <a:prstGeom prst="roundRect">
            <a:avLst>
              <a:gd name="adj" fmla="val 18890"/>
            </a:avLst>
          </a:prstGeom>
          <a:solidFill>
            <a:srgbClr val="2C7873">
              <a:alpha val="82000"/>
            </a:srgbClr>
          </a:solidFill>
          <a:ln w="8890">
            <a:solidFill>
              <a:srgbClr val="2C7873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78" name="Shape 76"/>
          <p:cNvSpPr/>
          <p:nvPr/>
        </p:nvSpPr>
        <p:spPr>
          <a:xfrm>
            <a:off x="1399032" y="1659637"/>
            <a:ext cx="347472" cy="352044"/>
          </a:xfrm>
          <a:prstGeom prst="rect">
            <a:avLst/>
          </a:prstGeom>
          <a:solidFill>
            <a:srgbClr val="F4F2EE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79" name="Text 77"/>
          <p:cNvSpPr/>
          <p:nvPr/>
        </p:nvSpPr>
        <p:spPr>
          <a:xfrm>
            <a:off x="1399032" y="1659637"/>
            <a:ext cx="347472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2C7873"/>
                </a:solidFill>
              </a:rPr>
              <a:t>A2</a:t>
            </a:r>
            <a:endParaRPr lang="en-US" sz="800" dirty="0"/>
          </a:p>
        </p:txBody>
      </p:sp>
      <p:sp>
        <p:nvSpPr>
          <p:cNvPr id="80" name="Shape 78"/>
          <p:cNvSpPr/>
          <p:nvPr/>
        </p:nvSpPr>
        <p:spPr>
          <a:xfrm>
            <a:off x="1746504" y="1659637"/>
            <a:ext cx="2377440" cy="352044"/>
          </a:xfrm>
          <a:prstGeom prst="rect">
            <a:avLst/>
          </a:prstGeom>
          <a:solidFill>
            <a:srgbClr val="F4F2EE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81" name="Text 79"/>
          <p:cNvSpPr/>
          <p:nvPr/>
        </p:nvSpPr>
        <p:spPr>
          <a:xfrm>
            <a:off x="1801368" y="1659637"/>
            <a:ext cx="2304288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80" dirty="0">
                <a:solidFill>
                  <a:srgbClr val="1E2E28"/>
                </a:solidFill>
              </a:rPr>
              <a:t>Jornada virtual de </a:t>
            </a:r>
            <a:r>
              <a:rPr lang="en-US" sz="780" dirty="0" err="1">
                <a:solidFill>
                  <a:srgbClr val="1E2E28"/>
                </a:solidFill>
              </a:rPr>
              <a:t>lanzamiento</a:t>
            </a:r>
            <a:endParaRPr lang="en-US" sz="780" dirty="0"/>
          </a:p>
        </p:txBody>
      </p:sp>
      <p:sp>
        <p:nvSpPr>
          <p:cNvPr id="82" name="Shape 80"/>
          <p:cNvSpPr/>
          <p:nvPr/>
        </p:nvSpPr>
        <p:spPr>
          <a:xfrm>
            <a:off x="4676243" y="1738847"/>
            <a:ext cx="994867" cy="193624"/>
          </a:xfrm>
          <a:prstGeom prst="roundRect">
            <a:avLst>
              <a:gd name="adj" fmla="val 18890"/>
            </a:avLst>
          </a:prstGeom>
          <a:solidFill>
            <a:srgbClr val="2C7873">
              <a:alpha val="82000"/>
            </a:srgbClr>
          </a:solidFill>
          <a:ln w="8890">
            <a:solidFill>
              <a:srgbClr val="2C7873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83" name="Shape 81"/>
          <p:cNvSpPr/>
          <p:nvPr/>
        </p:nvSpPr>
        <p:spPr>
          <a:xfrm>
            <a:off x="1399032" y="2011681"/>
            <a:ext cx="347472" cy="352044"/>
          </a:xfrm>
          <a:prstGeom prst="rect">
            <a:avLst/>
          </a:prstGeom>
          <a:solidFill>
            <a:srgbClr val="FFFFFF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84" name="Text 82"/>
          <p:cNvSpPr/>
          <p:nvPr/>
        </p:nvSpPr>
        <p:spPr>
          <a:xfrm>
            <a:off x="1399032" y="2011681"/>
            <a:ext cx="347472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2C7873"/>
                </a:solidFill>
              </a:rPr>
              <a:t>A3</a:t>
            </a:r>
            <a:endParaRPr lang="en-US" sz="800" dirty="0"/>
          </a:p>
        </p:txBody>
      </p:sp>
      <p:sp>
        <p:nvSpPr>
          <p:cNvPr id="85" name="Shape 83"/>
          <p:cNvSpPr/>
          <p:nvPr/>
        </p:nvSpPr>
        <p:spPr>
          <a:xfrm>
            <a:off x="1746504" y="2011681"/>
            <a:ext cx="2377440" cy="352044"/>
          </a:xfrm>
          <a:prstGeom prst="rect">
            <a:avLst/>
          </a:prstGeom>
          <a:solidFill>
            <a:srgbClr val="FFFFFF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86" name="Text 84"/>
          <p:cNvSpPr/>
          <p:nvPr/>
        </p:nvSpPr>
        <p:spPr>
          <a:xfrm>
            <a:off x="1801368" y="2011681"/>
            <a:ext cx="2304288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80" dirty="0">
                <a:solidFill>
                  <a:srgbClr val="1E2E28"/>
                </a:solidFill>
              </a:rPr>
              <a:t>Hub digital / plataforma</a:t>
            </a:r>
            <a:endParaRPr lang="en-US" sz="780" dirty="0"/>
          </a:p>
        </p:txBody>
      </p:sp>
      <p:sp>
        <p:nvSpPr>
          <p:cNvPr id="87" name="Shape 85"/>
          <p:cNvSpPr/>
          <p:nvPr/>
        </p:nvSpPr>
        <p:spPr>
          <a:xfrm>
            <a:off x="4151376" y="2090891"/>
            <a:ext cx="7818120" cy="193624"/>
          </a:xfrm>
          <a:prstGeom prst="roundRect">
            <a:avLst>
              <a:gd name="adj" fmla="val 18890"/>
            </a:avLst>
          </a:prstGeom>
          <a:solidFill>
            <a:srgbClr val="2C7873">
              <a:alpha val="82000"/>
            </a:srgbClr>
          </a:solidFill>
          <a:ln w="8890">
            <a:solidFill>
              <a:srgbClr val="2C7873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88" name="Shape 86"/>
          <p:cNvSpPr/>
          <p:nvPr/>
        </p:nvSpPr>
        <p:spPr>
          <a:xfrm>
            <a:off x="164592" y="2482596"/>
            <a:ext cx="1234440" cy="704088"/>
          </a:xfrm>
          <a:prstGeom prst="rect">
            <a:avLst/>
          </a:prstGeom>
          <a:solidFill>
            <a:srgbClr val="5B8DB8"/>
          </a:solidFill>
          <a:ln w="12700">
            <a:solidFill>
              <a:srgbClr val="5B8DB8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89" name="Text 87"/>
          <p:cNvSpPr/>
          <p:nvPr/>
        </p:nvSpPr>
        <p:spPr>
          <a:xfrm>
            <a:off x="164592" y="2482596"/>
            <a:ext cx="1234440" cy="7040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/>
            <a:r>
              <a:rPr lang="en-US" sz="800" b="1" dirty="0">
                <a:solidFill>
                  <a:srgbClr val="FFFFFF"/>
                </a:solidFill>
              </a:rPr>
              <a:t>Formación</a:t>
            </a:r>
            <a:endParaRPr lang="en-US" sz="800" dirty="0"/>
          </a:p>
          <a:p>
            <a:pPr algn="ctr"/>
            <a:r>
              <a:rPr lang="en-US" sz="800" b="1" dirty="0">
                <a:solidFill>
                  <a:srgbClr val="FFFFFF"/>
                </a:solidFill>
              </a:rPr>
              <a:t>online</a:t>
            </a:r>
            <a:endParaRPr lang="en-US" sz="800" dirty="0"/>
          </a:p>
        </p:txBody>
      </p:sp>
      <p:sp>
        <p:nvSpPr>
          <p:cNvPr id="90" name="Shape 88"/>
          <p:cNvSpPr/>
          <p:nvPr/>
        </p:nvSpPr>
        <p:spPr>
          <a:xfrm>
            <a:off x="1399032" y="2482597"/>
            <a:ext cx="347472" cy="352044"/>
          </a:xfrm>
          <a:prstGeom prst="rect">
            <a:avLst/>
          </a:prstGeom>
          <a:solidFill>
            <a:srgbClr val="FFFFFF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91" name="Text 89"/>
          <p:cNvSpPr/>
          <p:nvPr/>
        </p:nvSpPr>
        <p:spPr>
          <a:xfrm>
            <a:off x="1399032" y="2482597"/>
            <a:ext cx="347472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5B8DB8"/>
                </a:solidFill>
              </a:rPr>
              <a:t>A4</a:t>
            </a:r>
            <a:endParaRPr lang="en-US" sz="800" dirty="0"/>
          </a:p>
        </p:txBody>
      </p:sp>
      <p:sp>
        <p:nvSpPr>
          <p:cNvPr id="92" name="Shape 90"/>
          <p:cNvSpPr/>
          <p:nvPr/>
        </p:nvSpPr>
        <p:spPr>
          <a:xfrm>
            <a:off x="1746504" y="2482597"/>
            <a:ext cx="2377440" cy="352044"/>
          </a:xfrm>
          <a:prstGeom prst="rect">
            <a:avLst/>
          </a:prstGeom>
          <a:solidFill>
            <a:srgbClr val="FFFFFF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93" name="Text 91"/>
          <p:cNvSpPr/>
          <p:nvPr/>
        </p:nvSpPr>
        <p:spPr>
          <a:xfrm>
            <a:off x="1801368" y="2482597"/>
            <a:ext cx="2304288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80" dirty="0">
                <a:solidFill>
                  <a:srgbClr val="1E2E28"/>
                </a:solidFill>
              </a:rPr>
              <a:t>Cafés de </a:t>
            </a:r>
            <a:r>
              <a:rPr lang="en-US" sz="780" dirty="0" err="1">
                <a:solidFill>
                  <a:srgbClr val="1E2E28"/>
                </a:solidFill>
              </a:rPr>
              <a:t>innovación</a:t>
            </a:r>
            <a:r>
              <a:rPr lang="en-US" sz="780" dirty="0">
                <a:solidFill>
                  <a:srgbClr val="1E2E28"/>
                </a:solidFill>
              </a:rPr>
              <a:t> (×4)</a:t>
            </a:r>
            <a:endParaRPr lang="en-US" sz="780" dirty="0"/>
          </a:p>
        </p:txBody>
      </p:sp>
      <p:sp>
        <p:nvSpPr>
          <p:cNvPr id="94" name="Shape 92"/>
          <p:cNvSpPr/>
          <p:nvPr/>
        </p:nvSpPr>
        <p:spPr>
          <a:xfrm>
            <a:off x="5201107" y="2561807"/>
            <a:ext cx="5718659" cy="193624"/>
          </a:xfrm>
          <a:prstGeom prst="roundRect">
            <a:avLst>
              <a:gd name="adj" fmla="val 18890"/>
            </a:avLst>
          </a:prstGeom>
          <a:solidFill>
            <a:srgbClr val="5B8DB8">
              <a:alpha val="82000"/>
            </a:srgbClr>
          </a:solidFill>
          <a:ln w="8890">
            <a:solidFill>
              <a:srgbClr val="5B8DB8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95" name="Shape 93"/>
          <p:cNvSpPr/>
          <p:nvPr/>
        </p:nvSpPr>
        <p:spPr>
          <a:xfrm>
            <a:off x="1399032" y="2834641"/>
            <a:ext cx="347472" cy="352044"/>
          </a:xfrm>
          <a:prstGeom prst="rect">
            <a:avLst/>
          </a:prstGeom>
          <a:solidFill>
            <a:srgbClr val="F4F2EE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96" name="Text 94"/>
          <p:cNvSpPr/>
          <p:nvPr/>
        </p:nvSpPr>
        <p:spPr>
          <a:xfrm>
            <a:off x="1399032" y="2834641"/>
            <a:ext cx="347472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5B8DB8"/>
                </a:solidFill>
              </a:rPr>
              <a:t>A5</a:t>
            </a:r>
            <a:endParaRPr lang="en-US" sz="800" dirty="0"/>
          </a:p>
        </p:txBody>
      </p:sp>
      <p:sp>
        <p:nvSpPr>
          <p:cNvPr id="97" name="Shape 95"/>
          <p:cNvSpPr/>
          <p:nvPr/>
        </p:nvSpPr>
        <p:spPr>
          <a:xfrm>
            <a:off x="1746504" y="2834641"/>
            <a:ext cx="2377440" cy="352044"/>
          </a:xfrm>
          <a:prstGeom prst="rect">
            <a:avLst/>
          </a:prstGeom>
          <a:solidFill>
            <a:srgbClr val="F4F2EE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98" name="Text 96"/>
          <p:cNvSpPr/>
          <p:nvPr/>
        </p:nvSpPr>
        <p:spPr>
          <a:xfrm>
            <a:off x="1801368" y="2834641"/>
            <a:ext cx="2304288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80" dirty="0" err="1">
                <a:solidFill>
                  <a:srgbClr val="1E2E28"/>
                </a:solidFill>
              </a:rPr>
              <a:t>Seminarios</a:t>
            </a:r>
            <a:r>
              <a:rPr lang="en-US" sz="780" dirty="0">
                <a:solidFill>
                  <a:srgbClr val="1E2E28"/>
                </a:solidFill>
              </a:rPr>
              <a:t> </a:t>
            </a:r>
            <a:r>
              <a:rPr lang="en-US" sz="780" dirty="0" err="1">
                <a:solidFill>
                  <a:srgbClr val="1E2E28"/>
                </a:solidFill>
              </a:rPr>
              <a:t>técnicos</a:t>
            </a:r>
            <a:r>
              <a:rPr lang="en-US" sz="780" dirty="0">
                <a:solidFill>
                  <a:srgbClr val="1E2E28"/>
                </a:solidFill>
              </a:rPr>
              <a:t> (×4)</a:t>
            </a:r>
            <a:endParaRPr lang="en-US" sz="780" dirty="0"/>
          </a:p>
        </p:txBody>
      </p:sp>
      <p:sp>
        <p:nvSpPr>
          <p:cNvPr id="99" name="Shape 97"/>
          <p:cNvSpPr/>
          <p:nvPr/>
        </p:nvSpPr>
        <p:spPr>
          <a:xfrm>
            <a:off x="5725973" y="2913851"/>
            <a:ext cx="5193792" cy="193624"/>
          </a:xfrm>
          <a:prstGeom prst="roundRect">
            <a:avLst>
              <a:gd name="adj" fmla="val 18890"/>
            </a:avLst>
          </a:prstGeom>
          <a:solidFill>
            <a:srgbClr val="5B8DB8">
              <a:alpha val="82000"/>
            </a:srgbClr>
          </a:solidFill>
          <a:ln w="8890">
            <a:solidFill>
              <a:srgbClr val="5B8DB8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00" name="Shape 98"/>
          <p:cNvSpPr/>
          <p:nvPr/>
        </p:nvSpPr>
        <p:spPr>
          <a:xfrm>
            <a:off x="164592" y="3305557"/>
            <a:ext cx="1234440" cy="1056132"/>
          </a:xfrm>
          <a:prstGeom prst="rect">
            <a:avLst/>
          </a:prstGeom>
          <a:solidFill>
            <a:srgbClr val="C0714A"/>
          </a:solidFill>
          <a:ln w="12700">
            <a:solidFill>
              <a:srgbClr val="C0714A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01" name="Text 99"/>
          <p:cNvSpPr/>
          <p:nvPr/>
        </p:nvSpPr>
        <p:spPr>
          <a:xfrm>
            <a:off x="164592" y="3305557"/>
            <a:ext cx="1234440" cy="10561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/>
            <a:r>
              <a:rPr lang="en-US" sz="800" b="1" dirty="0">
                <a:solidFill>
                  <a:srgbClr val="FFFFFF"/>
                </a:solidFill>
              </a:rPr>
              <a:t>Actividades</a:t>
            </a:r>
            <a:endParaRPr lang="en-US" sz="800" dirty="0"/>
          </a:p>
          <a:p>
            <a:pPr algn="ctr"/>
            <a:r>
              <a:rPr lang="en-US" sz="800" b="1" dirty="0">
                <a:solidFill>
                  <a:srgbClr val="FFFFFF"/>
                </a:solidFill>
              </a:rPr>
              <a:t>presenciales</a:t>
            </a:r>
            <a:endParaRPr lang="en-US" sz="800" dirty="0"/>
          </a:p>
        </p:txBody>
      </p:sp>
      <p:sp>
        <p:nvSpPr>
          <p:cNvPr id="102" name="Shape 100"/>
          <p:cNvSpPr/>
          <p:nvPr/>
        </p:nvSpPr>
        <p:spPr>
          <a:xfrm>
            <a:off x="1399032" y="3305557"/>
            <a:ext cx="347472" cy="352044"/>
          </a:xfrm>
          <a:prstGeom prst="rect">
            <a:avLst/>
          </a:prstGeom>
          <a:solidFill>
            <a:srgbClr val="FFFFFF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03" name="Text 101"/>
          <p:cNvSpPr/>
          <p:nvPr/>
        </p:nvSpPr>
        <p:spPr>
          <a:xfrm>
            <a:off x="1399032" y="3305557"/>
            <a:ext cx="347472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C0714A"/>
                </a:solidFill>
              </a:rPr>
              <a:t>A6</a:t>
            </a:r>
            <a:endParaRPr lang="en-US" sz="800" dirty="0"/>
          </a:p>
        </p:txBody>
      </p:sp>
      <p:sp>
        <p:nvSpPr>
          <p:cNvPr id="104" name="Shape 102"/>
          <p:cNvSpPr/>
          <p:nvPr/>
        </p:nvSpPr>
        <p:spPr>
          <a:xfrm>
            <a:off x="1746504" y="3305557"/>
            <a:ext cx="2377440" cy="352044"/>
          </a:xfrm>
          <a:prstGeom prst="rect">
            <a:avLst/>
          </a:prstGeom>
          <a:solidFill>
            <a:srgbClr val="FFFFFF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05" name="Text 103"/>
          <p:cNvSpPr/>
          <p:nvPr/>
        </p:nvSpPr>
        <p:spPr>
          <a:xfrm>
            <a:off x="1801368" y="3305557"/>
            <a:ext cx="2304288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80" dirty="0">
                <a:solidFill>
                  <a:srgbClr val="1E2E28"/>
                </a:solidFill>
              </a:rPr>
              <a:t>Visitas de campo (Navarra + Andalucía)</a:t>
            </a:r>
            <a:endParaRPr lang="en-US" sz="780" dirty="0"/>
          </a:p>
        </p:txBody>
      </p:sp>
      <p:sp>
        <p:nvSpPr>
          <p:cNvPr id="106" name="Shape 104"/>
          <p:cNvSpPr/>
          <p:nvPr/>
        </p:nvSpPr>
        <p:spPr>
          <a:xfrm>
            <a:off x="6775704" y="3384767"/>
            <a:ext cx="1519733" cy="193624"/>
          </a:xfrm>
          <a:prstGeom prst="roundRect">
            <a:avLst>
              <a:gd name="adj" fmla="val 18890"/>
            </a:avLst>
          </a:prstGeom>
          <a:solidFill>
            <a:srgbClr val="C0714A">
              <a:alpha val="82000"/>
            </a:srgbClr>
          </a:solidFill>
          <a:ln w="8890">
            <a:solidFill>
              <a:srgbClr val="C0714A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07" name="Shape 105"/>
          <p:cNvSpPr/>
          <p:nvPr/>
        </p:nvSpPr>
        <p:spPr>
          <a:xfrm>
            <a:off x="1399032" y="3657601"/>
            <a:ext cx="347472" cy="352044"/>
          </a:xfrm>
          <a:prstGeom prst="rect">
            <a:avLst/>
          </a:prstGeom>
          <a:solidFill>
            <a:srgbClr val="F4F2EE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08" name="Text 106"/>
          <p:cNvSpPr/>
          <p:nvPr/>
        </p:nvSpPr>
        <p:spPr>
          <a:xfrm>
            <a:off x="1399032" y="3657601"/>
            <a:ext cx="347472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C0714A"/>
                </a:solidFill>
              </a:rPr>
              <a:t>A9</a:t>
            </a:r>
            <a:endParaRPr lang="en-US" sz="800" dirty="0"/>
          </a:p>
        </p:txBody>
      </p:sp>
      <p:sp>
        <p:nvSpPr>
          <p:cNvPr id="109" name="Shape 107"/>
          <p:cNvSpPr/>
          <p:nvPr/>
        </p:nvSpPr>
        <p:spPr>
          <a:xfrm>
            <a:off x="1746504" y="3657601"/>
            <a:ext cx="2377440" cy="352044"/>
          </a:xfrm>
          <a:prstGeom prst="rect">
            <a:avLst/>
          </a:prstGeom>
          <a:solidFill>
            <a:srgbClr val="F4F2EE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10" name="Text 108"/>
          <p:cNvSpPr/>
          <p:nvPr/>
        </p:nvSpPr>
        <p:spPr>
          <a:xfrm>
            <a:off x="1801368" y="3657601"/>
            <a:ext cx="2304288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80" dirty="0">
                <a:solidFill>
                  <a:srgbClr val="1E2E28"/>
                </a:solidFill>
              </a:rPr>
              <a:t>Encuentro restauración colectiva (La Vera)</a:t>
            </a:r>
            <a:endParaRPr lang="en-US" sz="780" dirty="0"/>
          </a:p>
        </p:txBody>
      </p:sp>
      <p:sp>
        <p:nvSpPr>
          <p:cNvPr id="111" name="Shape 109"/>
          <p:cNvSpPr/>
          <p:nvPr/>
        </p:nvSpPr>
        <p:spPr>
          <a:xfrm>
            <a:off x="8350301" y="3736811"/>
            <a:ext cx="994867" cy="193624"/>
          </a:xfrm>
          <a:prstGeom prst="roundRect">
            <a:avLst>
              <a:gd name="adj" fmla="val 18890"/>
            </a:avLst>
          </a:prstGeom>
          <a:solidFill>
            <a:srgbClr val="C0714A">
              <a:alpha val="82000"/>
            </a:srgbClr>
          </a:solidFill>
          <a:ln w="8890">
            <a:solidFill>
              <a:srgbClr val="C0714A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12" name="Shape 110"/>
          <p:cNvSpPr/>
          <p:nvPr/>
        </p:nvSpPr>
        <p:spPr>
          <a:xfrm>
            <a:off x="1399032" y="4009645"/>
            <a:ext cx="347472" cy="352044"/>
          </a:xfrm>
          <a:prstGeom prst="rect">
            <a:avLst/>
          </a:prstGeom>
          <a:solidFill>
            <a:srgbClr val="FFFFFF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13" name="Text 111"/>
          <p:cNvSpPr/>
          <p:nvPr/>
        </p:nvSpPr>
        <p:spPr>
          <a:xfrm>
            <a:off x="1399032" y="4009645"/>
            <a:ext cx="347472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C0714A"/>
                </a:solidFill>
              </a:rPr>
              <a:t>A13</a:t>
            </a:r>
            <a:endParaRPr lang="en-US" sz="800" dirty="0"/>
          </a:p>
        </p:txBody>
      </p:sp>
      <p:sp>
        <p:nvSpPr>
          <p:cNvPr id="114" name="Shape 112"/>
          <p:cNvSpPr/>
          <p:nvPr/>
        </p:nvSpPr>
        <p:spPr>
          <a:xfrm>
            <a:off x="1746504" y="4009645"/>
            <a:ext cx="2377440" cy="352044"/>
          </a:xfrm>
          <a:prstGeom prst="rect">
            <a:avLst/>
          </a:prstGeom>
          <a:solidFill>
            <a:srgbClr val="FFFFFF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15" name="Text 113"/>
          <p:cNvSpPr/>
          <p:nvPr/>
        </p:nvSpPr>
        <p:spPr>
          <a:xfrm>
            <a:off x="1801368" y="4009645"/>
            <a:ext cx="2304288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80" dirty="0">
                <a:solidFill>
                  <a:srgbClr val="1E2E28"/>
                </a:solidFill>
              </a:rPr>
              <a:t>Seminario estatal (Madrid)</a:t>
            </a:r>
            <a:endParaRPr lang="en-US" sz="780" dirty="0"/>
          </a:p>
        </p:txBody>
      </p:sp>
      <p:sp>
        <p:nvSpPr>
          <p:cNvPr id="116" name="Shape 114"/>
          <p:cNvSpPr/>
          <p:nvPr/>
        </p:nvSpPr>
        <p:spPr>
          <a:xfrm>
            <a:off x="10974629" y="4088855"/>
            <a:ext cx="994867" cy="193624"/>
          </a:xfrm>
          <a:prstGeom prst="roundRect">
            <a:avLst>
              <a:gd name="adj" fmla="val 18890"/>
            </a:avLst>
          </a:prstGeom>
          <a:solidFill>
            <a:srgbClr val="C0714A"/>
          </a:solidFill>
          <a:ln w="8890">
            <a:solidFill>
              <a:srgbClr val="C0714A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17" name="Text 115"/>
          <p:cNvSpPr/>
          <p:nvPr/>
        </p:nvSpPr>
        <p:spPr>
          <a:xfrm>
            <a:off x="11768328" y="4088855"/>
            <a:ext cx="201168" cy="193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900" b="1" dirty="0">
                <a:solidFill>
                  <a:srgbClr val="FFFFFF"/>
                </a:solidFill>
              </a:rPr>
              <a:t>★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164592" y="4480560"/>
            <a:ext cx="1234440" cy="704088"/>
          </a:xfrm>
          <a:prstGeom prst="rect">
            <a:avLst/>
          </a:prstGeom>
          <a:solidFill>
            <a:srgbClr val="7B6FAA"/>
          </a:solidFill>
          <a:ln w="12700">
            <a:solidFill>
              <a:srgbClr val="7B6FAA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19" name="Text 117"/>
          <p:cNvSpPr/>
          <p:nvPr/>
        </p:nvSpPr>
        <p:spPr>
          <a:xfrm>
            <a:off x="164592" y="4480560"/>
            <a:ext cx="1234440" cy="7040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/>
            <a:r>
              <a:rPr lang="en-US" sz="800" b="1" dirty="0">
                <a:solidFill>
                  <a:srgbClr val="FFFFFF"/>
                </a:solidFill>
              </a:rPr>
              <a:t>Internacional</a:t>
            </a:r>
            <a:endParaRPr lang="en-US" sz="800" dirty="0"/>
          </a:p>
          <a:p>
            <a:pPr algn="ctr"/>
            <a:r>
              <a:rPr lang="en-US" sz="800" b="1" dirty="0">
                <a:solidFill>
                  <a:srgbClr val="FFFFFF"/>
                </a:solidFill>
              </a:rPr>
              <a:t>y productores</a:t>
            </a:r>
            <a:endParaRPr lang="en-US" sz="800" dirty="0"/>
          </a:p>
        </p:txBody>
      </p:sp>
      <p:sp>
        <p:nvSpPr>
          <p:cNvPr id="120" name="Shape 118"/>
          <p:cNvSpPr/>
          <p:nvPr/>
        </p:nvSpPr>
        <p:spPr>
          <a:xfrm>
            <a:off x="1399032" y="4480561"/>
            <a:ext cx="347472" cy="352044"/>
          </a:xfrm>
          <a:prstGeom prst="rect">
            <a:avLst/>
          </a:prstGeom>
          <a:solidFill>
            <a:srgbClr val="FFFFFF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21" name="Text 119"/>
          <p:cNvSpPr/>
          <p:nvPr/>
        </p:nvSpPr>
        <p:spPr>
          <a:xfrm>
            <a:off x="1399032" y="4480561"/>
            <a:ext cx="347472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7B6FAA"/>
                </a:solidFill>
              </a:rPr>
              <a:t>A7</a:t>
            </a:r>
            <a:endParaRPr lang="en-US" sz="800" dirty="0"/>
          </a:p>
        </p:txBody>
      </p:sp>
      <p:sp>
        <p:nvSpPr>
          <p:cNvPr id="122" name="Shape 120"/>
          <p:cNvSpPr/>
          <p:nvPr/>
        </p:nvSpPr>
        <p:spPr>
          <a:xfrm>
            <a:off x="1746504" y="4480561"/>
            <a:ext cx="2377440" cy="352044"/>
          </a:xfrm>
          <a:prstGeom prst="rect">
            <a:avLst/>
          </a:prstGeom>
          <a:solidFill>
            <a:srgbClr val="FFFFFF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23" name="Text 121"/>
          <p:cNvSpPr/>
          <p:nvPr/>
        </p:nvSpPr>
        <p:spPr>
          <a:xfrm>
            <a:off x="1801368" y="4480561"/>
            <a:ext cx="2304288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80" dirty="0">
                <a:solidFill>
                  <a:srgbClr val="1E2E28"/>
                </a:solidFill>
              </a:rPr>
              <a:t>Encuentro virtual internacional</a:t>
            </a:r>
            <a:endParaRPr lang="en-US" sz="780" dirty="0"/>
          </a:p>
        </p:txBody>
      </p:sp>
      <p:sp>
        <p:nvSpPr>
          <p:cNvPr id="124" name="Shape 122"/>
          <p:cNvSpPr/>
          <p:nvPr/>
        </p:nvSpPr>
        <p:spPr>
          <a:xfrm>
            <a:off x="6250839" y="4559771"/>
            <a:ext cx="1519733" cy="193624"/>
          </a:xfrm>
          <a:prstGeom prst="roundRect">
            <a:avLst>
              <a:gd name="adj" fmla="val 18890"/>
            </a:avLst>
          </a:prstGeom>
          <a:solidFill>
            <a:srgbClr val="7B6FAA">
              <a:alpha val="82000"/>
            </a:srgbClr>
          </a:solidFill>
          <a:ln w="8890">
            <a:solidFill>
              <a:srgbClr val="7B6FAA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25" name="Shape 123"/>
          <p:cNvSpPr/>
          <p:nvPr/>
        </p:nvSpPr>
        <p:spPr>
          <a:xfrm>
            <a:off x="1399032" y="4832605"/>
            <a:ext cx="347472" cy="352044"/>
          </a:xfrm>
          <a:prstGeom prst="rect">
            <a:avLst/>
          </a:prstGeom>
          <a:solidFill>
            <a:srgbClr val="F4F2EE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26" name="Text 124"/>
          <p:cNvSpPr/>
          <p:nvPr/>
        </p:nvSpPr>
        <p:spPr>
          <a:xfrm>
            <a:off x="1399032" y="4832605"/>
            <a:ext cx="347472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7B6FAA"/>
                </a:solidFill>
              </a:rPr>
              <a:t>A8</a:t>
            </a:r>
            <a:endParaRPr lang="en-US" sz="800" dirty="0"/>
          </a:p>
        </p:txBody>
      </p:sp>
      <p:sp>
        <p:nvSpPr>
          <p:cNvPr id="127" name="Shape 125"/>
          <p:cNvSpPr/>
          <p:nvPr/>
        </p:nvSpPr>
        <p:spPr>
          <a:xfrm>
            <a:off x="1746504" y="4832605"/>
            <a:ext cx="2377440" cy="352044"/>
          </a:xfrm>
          <a:prstGeom prst="rect">
            <a:avLst/>
          </a:prstGeom>
          <a:solidFill>
            <a:srgbClr val="F4F2EE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28" name="Text 126"/>
          <p:cNvSpPr/>
          <p:nvPr/>
        </p:nvSpPr>
        <p:spPr>
          <a:xfrm>
            <a:off x="1801368" y="4832605"/>
            <a:ext cx="2304288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80" dirty="0">
                <a:solidFill>
                  <a:srgbClr val="1E2E28"/>
                </a:solidFill>
              </a:rPr>
              <a:t>Encuentros virtuales productores (×2)</a:t>
            </a:r>
            <a:endParaRPr lang="en-US" sz="780" dirty="0"/>
          </a:p>
        </p:txBody>
      </p:sp>
      <p:sp>
        <p:nvSpPr>
          <p:cNvPr id="129" name="Shape 127"/>
          <p:cNvSpPr/>
          <p:nvPr/>
        </p:nvSpPr>
        <p:spPr>
          <a:xfrm>
            <a:off x="7300570" y="4911815"/>
            <a:ext cx="2044599" cy="193624"/>
          </a:xfrm>
          <a:prstGeom prst="roundRect">
            <a:avLst>
              <a:gd name="adj" fmla="val 18890"/>
            </a:avLst>
          </a:prstGeom>
          <a:solidFill>
            <a:srgbClr val="7B6FAA">
              <a:alpha val="82000"/>
            </a:srgbClr>
          </a:solidFill>
          <a:ln w="8890">
            <a:solidFill>
              <a:srgbClr val="7B6FAA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30" name="Shape 128"/>
          <p:cNvSpPr/>
          <p:nvPr/>
        </p:nvSpPr>
        <p:spPr>
          <a:xfrm>
            <a:off x="164592" y="5303521"/>
            <a:ext cx="1234440" cy="1056132"/>
          </a:xfrm>
          <a:prstGeom prst="rect">
            <a:avLst/>
          </a:prstGeom>
          <a:solidFill>
            <a:srgbClr val="4A9E6A"/>
          </a:solidFill>
          <a:ln w="12700">
            <a:solidFill>
              <a:srgbClr val="4A9E6A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31" name="Text 129"/>
          <p:cNvSpPr/>
          <p:nvPr/>
        </p:nvSpPr>
        <p:spPr>
          <a:xfrm>
            <a:off x="164592" y="5303521"/>
            <a:ext cx="1234440" cy="10561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/>
            <a:r>
              <a:rPr lang="en-US" sz="800" b="1" dirty="0">
                <a:solidFill>
                  <a:srgbClr val="FFFFFF"/>
                </a:solidFill>
              </a:rPr>
              <a:t>Comunicación</a:t>
            </a:r>
            <a:endParaRPr lang="en-US" sz="800" dirty="0"/>
          </a:p>
          <a:p>
            <a:pPr algn="ctr"/>
            <a:r>
              <a:rPr lang="en-US" sz="800" b="1" dirty="0">
                <a:solidFill>
                  <a:srgbClr val="FFFFFF"/>
                </a:solidFill>
              </a:rPr>
              <a:t>y difusión</a:t>
            </a:r>
            <a:endParaRPr lang="en-US" sz="800" dirty="0"/>
          </a:p>
        </p:txBody>
      </p:sp>
      <p:sp>
        <p:nvSpPr>
          <p:cNvPr id="132" name="Shape 130"/>
          <p:cNvSpPr/>
          <p:nvPr/>
        </p:nvSpPr>
        <p:spPr>
          <a:xfrm>
            <a:off x="1399032" y="5303521"/>
            <a:ext cx="347472" cy="352044"/>
          </a:xfrm>
          <a:prstGeom prst="rect">
            <a:avLst/>
          </a:prstGeom>
          <a:solidFill>
            <a:srgbClr val="FFFFFF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33" name="Text 131"/>
          <p:cNvSpPr/>
          <p:nvPr/>
        </p:nvSpPr>
        <p:spPr>
          <a:xfrm>
            <a:off x="1399032" y="5303521"/>
            <a:ext cx="347472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4A9E6A"/>
                </a:solidFill>
              </a:rPr>
              <a:t>A10</a:t>
            </a:r>
            <a:endParaRPr lang="en-US" sz="800" dirty="0"/>
          </a:p>
        </p:txBody>
      </p:sp>
      <p:sp>
        <p:nvSpPr>
          <p:cNvPr id="134" name="Shape 132"/>
          <p:cNvSpPr/>
          <p:nvPr/>
        </p:nvSpPr>
        <p:spPr>
          <a:xfrm>
            <a:off x="1746504" y="5303521"/>
            <a:ext cx="2377440" cy="352044"/>
          </a:xfrm>
          <a:prstGeom prst="rect">
            <a:avLst/>
          </a:prstGeom>
          <a:solidFill>
            <a:srgbClr val="FFFFFF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35" name="Text 133"/>
          <p:cNvSpPr/>
          <p:nvPr/>
        </p:nvSpPr>
        <p:spPr>
          <a:xfrm>
            <a:off x="1801368" y="5303521"/>
            <a:ext cx="2304288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80" dirty="0">
                <a:solidFill>
                  <a:srgbClr val="1E2E28"/>
                </a:solidFill>
              </a:rPr>
              <a:t>Podcast "Re-evoluciona el Canal" (10 ep.)</a:t>
            </a:r>
            <a:endParaRPr lang="en-US" sz="780" dirty="0"/>
          </a:p>
        </p:txBody>
      </p:sp>
      <p:sp>
        <p:nvSpPr>
          <p:cNvPr id="136" name="Shape 134"/>
          <p:cNvSpPr/>
          <p:nvPr/>
        </p:nvSpPr>
        <p:spPr>
          <a:xfrm>
            <a:off x="4676243" y="5382731"/>
            <a:ext cx="6768389" cy="193624"/>
          </a:xfrm>
          <a:prstGeom prst="roundRect">
            <a:avLst>
              <a:gd name="adj" fmla="val 18890"/>
            </a:avLst>
          </a:prstGeom>
          <a:solidFill>
            <a:srgbClr val="4A9E6A">
              <a:alpha val="82000"/>
            </a:srgbClr>
          </a:solidFill>
          <a:ln w="8890">
            <a:solidFill>
              <a:srgbClr val="4A9E6A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37" name="Shape 135"/>
          <p:cNvSpPr/>
          <p:nvPr/>
        </p:nvSpPr>
        <p:spPr>
          <a:xfrm>
            <a:off x="1399032" y="5655565"/>
            <a:ext cx="347472" cy="352044"/>
          </a:xfrm>
          <a:prstGeom prst="rect">
            <a:avLst/>
          </a:prstGeom>
          <a:solidFill>
            <a:srgbClr val="F4F2EE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38" name="Text 136"/>
          <p:cNvSpPr/>
          <p:nvPr/>
        </p:nvSpPr>
        <p:spPr>
          <a:xfrm>
            <a:off x="1399032" y="5655565"/>
            <a:ext cx="347472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4A9E6A"/>
                </a:solidFill>
              </a:rPr>
              <a:t>A11</a:t>
            </a:r>
            <a:endParaRPr lang="en-US" sz="800" dirty="0"/>
          </a:p>
        </p:txBody>
      </p:sp>
      <p:sp>
        <p:nvSpPr>
          <p:cNvPr id="139" name="Shape 137"/>
          <p:cNvSpPr/>
          <p:nvPr/>
        </p:nvSpPr>
        <p:spPr>
          <a:xfrm>
            <a:off x="1746504" y="5655565"/>
            <a:ext cx="2377440" cy="352044"/>
          </a:xfrm>
          <a:prstGeom prst="rect">
            <a:avLst/>
          </a:prstGeom>
          <a:solidFill>
            <a:srgbClr val="F4F2EE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40" name="Text 138"/>
          <p:cNvSpPr/>
          <p:nvPr/>
        </p:nvSpPr>
        <p:spPr>
          <a:xfrm>
            <a:off x="1801368" y="5655565"/>
            <a:ext cx="2304288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80" dirty="0">
                <a:solidFill>
                  <a:srgbClr val="1E2E28"/>
                </a:solidFill>
              </a:rPr>
              <a:t>Cápsulas multimedia (×9)</a:t>
            </a:r>
            <a:endParaRPr lang="en-US" sz="780" dirty="0"/>
          </a:p>
        </p:txBody>
      </p:sp>
      <p:sp>
        <p:nvSpPr>
          <p:cNvPr id="141" name="Shape 139"/>
          <p:cNvSpPr/>
          <p:nvPr/>
        </p:nvSpPr>
        <p:spPr>
          <a:xfrm>
            <a:off x="5725973" y="5734775"/>
            <a:ext cx="5718659" cy="193624"/>
          </a:xfrm>
          <a:prstGeom prst="roundRect">
            <a:avLst>
              <a:gd name="adj" fmla="val 18890"/>
            </a:avLst>
          </a:prstGeom>
          <a:solidFill>
            <a:srgbClr val="4A9E6A">
              <a:alpha val="82000"/>
            </a:srgbClr>
          </a:solidFill>
          <a:ln w="8890">
            <a:solidFill>
              <a:srgbClr val="4A9E6A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42" name="Shape 140"/>
          <p:cNvSpPr/>
          <p:nvPr/>
        </p:nvSpPr>
        <p:spPr>
          <a:xfrm>
            <a:off x="1399032" y="6007609"/>
            <a:ext cx="347472" cy="352044"/>
          </a:xfrm>
          <a:prstGeom prst="rect">
            <a:avLst/>
          </a:prstGeom>
          <a:solidFill>
            <a:srgbClr val="FFFFFF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43" name="Text 141"/>
          <p:cNvSpPr/>
          <p:nvPr/>
        </p:nvSpPr>
        <p:spPr>
          <a:xfrm>
            <a:off x="1399032" y="6007609"/>
            <a:ext cx="347472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4A9E6A"/>
                </a:solidFill>
              </a:rPr>
              <a:t>A12</a:t>
            </a:r>
            <a:endParaRPr lang="en-US" sz="800" dirty="0"/>
          </a:p>
        </p:txBody>
      </p:sp>
      <p:sp>
        <p:nvSpPr>
          <p:cNvPr id="144" name="Shape 142"/>
          <p:cNvSpPr/>
          <p:nvPr/>
        </p:nvSpPr>
        <p:spPr>
          <a:xfrm>
            <a:off x="1746504" y="6007609"/>
            <a:ext cx="2377440" cy="352044"/>
          </a:xfrm>
          <a:prstGeom prst="rect">
            <a:avLst/>
          </a:prstGeom>
          <a:solidFill>
            <a:srgbClr val="FFFFFF"/>
          </a:solidFill>
          <a:ln w="3810">
            <a:solidFill>
              <a:srgbClr val="D8D5CC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45" name="Text 143"/>
          <p:cNvSpPr/>
          <p:nvPr/>
        </p:nvSpPr>
        <p:spPr>
          <a:xfrm>
            <a:off x="1801368" y="6007609"/>
            <a:ext cx="2304288" cy="352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80" dirty="0">
                <a:solidFill>
                  <a:srgbClr val="1E2E28"/>
                </a:solidFill>
              </a:rPr>
              <a:t>Vídeo difusión del proyecto</a:t>
            </a:r>
            <a:endParaRPr lang="en-US" sz="780" dirty="0"/>
          </a:p>
        </p:txBody>
      </p:sp>
      <p:sp>
        <p:nvSpPr>
          <p:cNvPr id="146" name="Shape 144"/>
          <p:cNvSpPr/>
          <p:nvPr/>
        </p:nvSpPr>
        <p:spPr>
          <a:xfrm>
            <a:off x="10449764" y="6086819"/>
            <a:ext cx="1519733" cy="193624"/>
          </a:xfrm>
          <a:prstGeom prst="roundRect">
            <a:avLst>
              <a:gd name="adj" fmla="val 18890"/>
            </a:avLst>
          </a:prstGeom>
          <a:solidFill>
            <a:srgbClr val="4A9E6A">
              <a:alpha val="82000"/>
            </a:srgbClr>
          </a:solidFill>
          <a:ln w="8890">
            <a:solidFill>
              <a:srgbClr val="4A9E6A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47" name="Shape 145"/>
          <p:cNvSpPr/>
          <p:nvPr/>
        </p:nvSpPr>
        <p:spPr>
          <a:xfrm>
            <a:off x="164592" y="6359652"/>
            <a:ext cx="11832336" cy="0"/>
          </a:xfrm>
          <a:prstGeom prst="line">
            <a:avLst/>
          </a:prstGeom>
          <a:noFill/>
          <a:ln w="15240">
            <a:solidFill>
              <a:srgbClr val="2C4A3E"/>
            </a:solidFill>
            <a:prstDash val="solid"/>
          </a:ln>
        </p:spPr>
        <p:txBody>
          <a:bodyPr/>
          <a:lstStyle/>
          <a:p>
            <a:endParaRPr lang="es-ES" sz="1867"/>
          </a:p>
        </p:txBody>
      </p:sp>
      <p:sp>
        <p:nvSpPr>
          <p:cNvPr id="148" name="Text 146"/>
          <p:cNvSpPr/>
          <p:nvPr/>
        </p:nvSpPr>
        <p:spPr>
          <a:xfrm>
            <a:off x="164592" y="6368797"/>
            <a:ext cx="11832336" cy="489203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lIns="0" tIns="0" rIns="0" bIns="0" rtlCol="0" anchor="ctr"/>
          <a:lstStyle/>
          <a:p>
            <a:r>
              <a:rPr lang="en-US" sz="700" b="1" dirty="0">
                <a:solidFill>
                  <a:srgbClr val="8A9E96"/>
                </a:solidFill>
              </a:rPr>
              <a:t>Fundación Entretantos · </a:t>
            </a:r>
            <a:r>
              <a:rPr lang="en-US" sz="700" dirty="0">
                <a:solidFill>
                  <a:srgbClr val="8A9E96"/>
                </a:solidFill>
              </a:rPr>
              <a:t>Cofinanciado por la Unión Europea (FEADER 43%) y MAPA (57%) · PAC 2023–2027  ·  ria-ccc.org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>
            <a:extLst>
              <a:ext uri="{FF2B5EF4-FFF2-40B4-BE49-F238E27FC236}">
                <a16:creationId xmlns:a16="http://schemas.microsoft.com/office/drawing/2014/main" id="{42E5F22B-4A18-72F7-129E-49662EF4F116}"/>
              </a:ext>
            </a:extLst>
          </p:cNvPr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Recorrido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por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las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actividades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A74044D-A3E4-9287-E18F-77D2BE011F09}"/>
              </a:ext>
            </a:extLst>
          </p:cNvPr>
          <p:cNvSpPr txBox="1"/>
          <p:nvPr/>
        </p:nvSpPr>
        <p:spPr>
          <a:xfrm>
            <a:off x="209321" y="1219200"/>
            <a:ext cx="118651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1º seminario técnico: Dispositivos europeos de formación</a:t>
            </a:r>
            <a:endParaRPr lang="es-E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38261A2-C28B-8A93-C048-81B2FF537AE9}"/>
              </a:ext>
            </a:extLst>
          </p:cNvPr>
          <p:cNvSpPr txBox="1"/>
          <p:nvPr/>
        </p:nvSpPr>
        <p:spPr>
          <a:xfrm>
            <a:off x="2732184" y="1654634"/>
            <a:ext cx="69846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…casi en su totalidad orientados al asesoramiento productivo... excepto:</a:t>
            </a:r>
            <a:endParaRPr lang="es-ES" sz="16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95AEE24-32D1-8EA2-6A8D-14F0F84A64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28"/>
          <a:stretch/>
        </p:blipFill>
        <p:spPr>
          <a:xfrm>
            <a:off x="374144" y="2346593"/>
            <a:ext cx="5568036" cy="285677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EDCF14F-7F66-69B8-176E-D91CF88AFB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792" y="2158214"/>
            <a:ext cx="5836800" cy="3045152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E1555D58-53AA-FB21-D257-EE84CCB57444}"/>
              </a:ext>
            </a:extLst>
          </p:cNvPr>
          <p:cNvSpPr txBox="1"/>
          <p:nvPr/>
        </p:nvSpPr>
        <p:spPr>
          <a:xfrm>
            <a:off x="2732184" y="5403716"/>
            <a:ext cx="69846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="1" dirty="0">
                <a:solidFill>
                  <a:schemeClr val="accent5">
                    <a:lumMod val="50000"/>
                  </a:schemeClr>
                </a:solidFill>
              </a:rPr>
              <a:t>Los CCC: la pieza del AKIS que faltaba</a:t>
            </a:r>
            <a:endParaRPr lang="es-ES" sz="12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6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>
            <a:extLst>
              <a:ext uri="{FF2B5EF4-FFF2-40B4-BE49-F238E27FC236}">
                <a16:creationId xmlns:a16="http://schemas.microsoft.com/office/drawing/2014/main" id="{42E5F22B-4A18-72F7-129E-49662EF4F116}"/>
              </a:ext>
            </a:extLst>
          </p:cNvPr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Recorrido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por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las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actividades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A74044D-A3E4-9287-E18F-77D2BE011F09}"/>
              </a:ext>
            </a:extLst>
          </p:cNvPr>
          <p:cNvSpPr txBox="1"/>
          <p:nvPr/>
        </p:nvSpPr>
        <p:spPr>
          <a:xfrm>
            <a:off x="209321" y="1219200"/>
            <a:ext cx="118651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Encuentro virtual internacional</a:t>
            </a:r>
            <a:endParaRPr lang="es-E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89E9900-F0F5-B55C-95C2-16FF373CA847}"/>
              </a:ext>
            </a:extLst>
          </p:cNvPr>
          <p:cNvSpPr txBox="1"/>
          <p:nvPr/>
        </p:nvSpPr>
        <p:spPr>
          <a:xfrm>
            <a:off x="1762700" y="4561582"/>
            <a:ext cx="81855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="1" dirty="0">
                <a:solidFill>
                  <a:schemeClr val="accent5">
                    <a:lumMod val="50000"/>
                  </a:schemeClr>
                </a:solidFill>
              </a:rPr>
              <a:t>El asesoramiento en CCC en otros países:</a:t>
            </a:r>
          </a:p>
          <a:p>
            <a:pPr algn="ctr"/>
            <a:endParaRPr lang="es-ES" sz="16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chemeClr val="accent5">
                    <a:lumMod val="50000"/>
                  </a:schemeClr>
                </a:solidFill>
              </a:rPr>
              <a:t>Reconocimiento institucional, sistemas de acreditación y financiación estable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chemeClr val="accent5">
                    <a:lumMod val="50000"/>
                  </a:schemeClr>
                </a:solidFill>
              </a:rPr>
              <a:t>Modelos que funcionan y podemos adaptar</a:t>
            </a:r>
            <a:endParaRPr lang="es-ES" sz="1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7DCE2734-6210-2733-908B-3ABAF5C2C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308" y="2009325"/>
            <a:ext cx="3746748" cy="2108079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11CEB353-3762-40E3-F9D1-62B04D07C6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1574" y="2009325"/>
            <a:ext cx="3746748" cy="209795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A6FF8EAB-D51B-485B-3B34-2AD4E1F82D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7670" y="1923111"/>
            <a:ext cx="3984040" cy="220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73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>
            <a:extLst>
              <a:ext uri="{FF2B5EF4-FFF2-40B4-BE49-F238E27FC236}">
                <a16:creationId xmlns:a16="http://schemas.microsoft.com/office/drawing/2014/main" id="{42E5F22B-4A18-72F7-129E-49662EF4F116}"/>
              </a:ext>
            </a:extLst>
          </p:cNvPr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Recorrido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por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las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actividades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A74044D-A3E4-9287-E18F-77D2BE011F09}"/>
              </a:ext>
            </a:extLst>
          </p:cNvPr>
          <p:cNvSpPr txBox="1"/>
          <p:nvPr/>
        </p:nvSpPr>
        <p:spPr>
          <a:xfrm>
            <a:off x="209321" y="1219200"/>
            <a:ext cx="118651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Cafés de innovación</a:t>
            </a:r>
            <a:endParaRPr lang="es-E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Imagen 3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E93CD616-FC27-EEFD-C5AC-D74434FFF2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" t="1928" r="3059" b="6346"/>
          <a:stretch/>
        </p:blipFill>
        <p:spPr>
          <a:xfrm>
            <a:off x="6621797" y="1803815"/>
            <a:ext cx="5089134" cy="3014415"/>
          </a:xfrm>
          <a:prstGeom prst="rect">
            <a:avLst/>
          </a:prstGeom>
        </p:spPr>
      </p:pic>
      <p:pic>
        <p:nvPicPr>
          <p:cNvPr id="7" name="Imagen 6" descr="Interfaz de usuario gráfica, Sitio web, Escala de tiempo&#10;&#10;Descripción generada automáticamente">
            <a:extLst>
              <a:ext uri="{FF2B5EF4-FFF2-40B4-BE49-F238E27FC236}">
                <a16:creationId xmlns:a16="http://schemas.microsoft.com/office/drawing/2014/main" id="{1DCDE01C-80EE-D555-12C0-0146248782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765" b="6827"/>
          <a:stretch/>
        </p:blipFill>
        <p:spPr>
          <a:xfrm>
            <a:off x="487680" y="1691476"/>
            <a:ext cx="5779758" cy="3126753"/>
          </a:xfrm>
          <a:prstGeom prst="rect">
            <a:avLst/>
          </a:prstGeom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id="{61B86A1D-CA0E-BEF9-5359-F8DEE1A90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970" y="4992469"/>
            <a:ext cx="573746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sz="1800" b="1" dirty="0">
                <a:solidFill>
                  <a:schemeClr val="accent5">
                    <a:lumMod val="50000"/>
                  </a:schemeClr>
                </a:solidFill>
              </a:rPr>
              <a:t>Asesoramiento para Infraestructuras compartidas: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sz="1800" b="1" dirty="0">
                <a:solidFill>
                  <a:schemeClr val="accent5">
                    <a:lumMod val="50000"/>
                  </a:schemeClr>
                </a:solidFill>
              </a:rPr>
              <a:t>facilitación, confianza y gobernanza</a:t>
            </a: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D4611EF6-7473-1A89-962E-768918018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6882" y="4990632"/>
            <a:ext cx="477566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sz="1800" b="1" dirty="0">
                <a:solidFill>
                  <a:schemeClr val="accent5">
                    <a:lumMod val="50000"/>
                  </a:schemeClr>
                </a:solidFill>
              </a:rPr>
              <a:t>Trabajo colectivo previo a los seminarios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sz="1800" b="1" dirty="0">
                <a:solidFill>
                  <a:schemeClr val="accent5">
                    <a:lumMod val="50000"/>
                  </a:schemeClr>
                </a:solidFill>
              </a:rPr>
              <a:t>técnicos con expertos</a:t>
            </a:r>
          </a:p>
        </p:txBody>
      </p:sp>
    </p:spTree>
    <p:extLst>
      <p:ext uri="{BB962C8B-B14F-4D97-AF65-F5344CB8AC3E}">
        <p14:creationId xmlns:p14="http://schemas.microsoft.com/office/powerpoint/2010/main" val="2971415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>
            <a:extLst>
              <a:ext uri="{FF2B5EF4-FFF2-40B4-BE49-F238E27FC236}">
                <a16:creationId xmlns:a16="http://schemas.microsoft.com/office/drawing/2014/main" id="{42E5F22B-4A18-72F7-129E-49662EF4F116}"/>
              </a:ext>
            </a:extLst>
          </p:cNvPr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Recorrido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por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las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actividades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A74044D-A3E4-9287-E18F-77D2BE011F09}"/>
              </a:ext>
            </a:extLst>
          </p:cNvPr>
          <p:cNvSpPr txBox="1"/>
          <p:nvPr/>
        </p:nvSpPr>
        <p:spPr>
          <a:xfrm>
            <a:off x="209321" y="1219200"/>
            <a:ext cx="118651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2</a:t>
            </a:r>
            <a:r>
              <a:rPr lang="es-ES" sz="20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º seminario técnico: Logística y Digitalización</a:t>
            </a:r>
            <a:endParaRPr lang="es-E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2ADA5F80-CBDA-EEBA-0D87-0998DD024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5886" y="4715470"/>
            <a:ext cx="725711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sz="1800" b="1" dirty="0">
                <a:solidFill>
                  <a:schemeClr val="accent5">
                    <a:lumMod val="50000"/>
                  </a:schemeClr>
                </a:solidFill>
              </a:rPr>
              <a:t>El discurso </a:t>
            </a:r>
            <a:r>
              <a:rPr lang="es-ES" altLang="es-ES" sz="1800" b="1" dirty="0" err="1">
                <a:solidFill>
                  <a:schemeClr val="accent5">
                    <a:lumMod val="50000"/>
                  </a:schemeClr>
                </a:solidFill>
              </a:rPr>
              <a:t>agrotech</a:t>
            </a:r>
            <a:r>
              <a:rPr lang="es-ES" altLang="es-ES" sz="1800" b="1" dirty="0">
                <a:solidFill>
                  <a:schemeClr val="accent5">
                    <a:lumMod val="50000"/>
                  </a:schemeClr>
                </a:solidFill>
              </a:rPr>
              <a:t> vs la realidad de los CCC: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80% de la operativa sin cubrir por las herramientas existentes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r>
              <a:rPr lang="es-ES" sz="1800" b="1" dirty="0">
                <a:solidFill>
                  <a:schemeClr val="accent5">
                    <a:lumMod val="50000"/>
                  </a:schemeClr>
                </a:solidFill>
              </a:rPr>
              <a:t>Requiere inversión pública - un bien común por construir</a:t>
            </a:r>
            <a:endParaRPr lang="es-ES" altLang="es-ES" sz="1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Flecha: curvada hacia la izquierda 4">
            <a:extLst>
              <a:ext uri="{FF2B5EF4-FFF2-40B4-BE49-F238E27FC236}">
                <a16:creationId xmlns:a16="http://schemas.microsoft.com/office/drawing/2014/main" id="{85C6E0AF-4B8B-B2F6-1A81-8D2CEFC05DC9}"/>
              </a:ext>
            </a:extLst>
          </p:cNvPr>
          <p:cNvSpPr/>
          <p:nvPr/>
        </p:nvSpPr>
        <p:spPr>
          <a:xfrm rot="503669">
            <a:off x="10435360" y="3547489"/>
            <a:ext cx="925417" cy="2039588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4231033-7D9D-092E-E05E-C3D48C3D9E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994"/>
          <a:stretch/>
        </p:blipFill>
        <p:spPr>
          <a:xfrm>
            <a:off x="2368298" y="1740826"/>
            <a:ext cx="3264432" cy="2853127"/>
          </a:xfrm>
          <a:prstGeom prst="rect">
            <a:avLst/>
          </a:prstGeom>
        </p:spPr>
      </p:pic>
      <p:pic>
        <p:nvPicPr>
          <p:cNvPr id="6146" name="Picture 2" descr="Plant on Demand - Mundo Rural en Positivo | Rompiendo estereotipos">
            <a:extLst>
              <a:ext uri="{FF2B5EF4-FFF2-40B4-BE49-F238E27FC236}">
                <a16:creationId xmlns:a16="http://schemas.microsoft.com/office/drawing/2014/main" id="{49341A3A-4DEA-E644-396D-58328B86D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021" y="1918439"/>
            <a:ext cx="3751978" cy="267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19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>
            <a:extLst>
              <a:ext uri="{FF2B5EF4-FFF2-40B4-BE49-F238E27FC236}">
                <a16:creationId xmlns:a16="http://schemas.microsoft.com/office/drawing/2014/main" id="{42E5F22B-4A18-72F7-129E-49662EF4F116}"/>
              </a:ext>
            </a:extLst>
          </p:cNvPr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Recorrido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por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las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actividades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A74044D-A3E4-9287-E18F-77D2BE011F09}"/>
              </a:ext>
            </a:extLst>
          </p:cNvPr>
          <p:cNvSpPr txBox="1"/>
          <p:nvPr/>
        </p:nvSpPr>
        <p:spPr>
          <a:xfrm>
            <a:off x="209321" y="1219200"/>
            <a:ext cx="118651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Encuentros virtuales con productores y productoras</a:t>
            </a:r>
            <a:endParaRPr lang="es-E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61B86A1D-CA0E-BEF9-5359-F8DEE1A90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589" y="4783148"/>
            <a:ext cx="35060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sz="1800" b="1" dirty="0">
                <a:solidFill>
                  <a:schemeClr val="accent5">
                    <a:lumMod val="50000"/>
                  </a:schemeClr>
                </a:solidFill>
              </a:rPr>
              <a:t>Cooperar para llegar donde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sz="1800" b="1" dirty="0">
                <a:solidFill>
                  <a:schemeClr val="accent5">
                    <a:lumMod val="50000"/>
                  </a:schemeClr>
                </a:solidFill>
              </a:rPr>
              <a:t>no llega la iniciativa individual</a:t>
            </a: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D4611EF6-7473-1A89-962E-768918018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783147"/>
            <a:ext cx="505779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sz="1800" b="1" dirty="0">
                <a:solidFill>
                  <a:schemeClr val="accent5">
                    <a:lumMod val="50000"/>
                  </a:schemeClr>
                </a:solidFill>
              </a:rPr>
              <a:t>Crecer no siempre es el objetivo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sz="1800" b="1" dirty="0">
                <a:solidFill>
                  <a:schemeClr val="accent5">
                    <a:lumMod val="50000"/>
                  </a:schemeClr>
                </a:solidFill>
              </a:rPr>
              <a:t>¿cómo acompañar desde el asesoramiento?</a:t>
            </a:r>
          </a:p>
        </p:txBody>
      </p:sp>
      <p:pic>
        <p:nvPicPr>
          <p:cNvPr id="5" name="Imagen 4" descr="Un grupo de personas posando para una foto en una red social&#10;&#10;Descripción generada automáticamente">
            <a:extLst>
              <a:ext uri="{FF2B5EF4-FFF2-40B4-BE49-F238E27FC236}">
                <a16:creationId xmlns:a16="http://schemas.microsoft.com/office/drawing/2014/main" id="{F30D8C59-A986-45AB-5B74-D1D7E267D0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57" b="10210"/>
          <a:stretch/>
        </p:blipFill>
        <p:spPr>
          <a:xfrm>
            <a:off x="629911" y="2129936"/>
            <a:ext cx="5267207" cy="2609055"/>
          </a:xfrm>
          <a:prstGeom prst="rect">
            <a:avLst/>
          </a:prstGeom>
        </p:spPr>
      </p:pic>
      <p:pic>
        <p:nvPicPr>
          <p:cNvPr id="8" name="Imagen 7" descr="Captura de pantalla de computadora&#10;&#10;Descripción generada automáticamente">
            <a:extLst>
              <a:ext uri="{FF2B5EF4-FFF2-40B4-BE49-F238E27FC236}">
                <a16:creationId xmlns:a16="http://schemas.microsoft.com/office/drawing/2014/main" id="{8AACBA56-B2EA-D5C7-95E3-96E9C091BB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86" t="11727" r="21428" b="17778"/>
          <a:stretch/>
        </p:blipFill>
        <p:spPr>
          <a:xfrm>
            <a:off x="6342357" y="2129937"/>
            <a:ext cx="4443157" cy="252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97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IA-CCC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605</Words>
  <Application>Microsoft Office PowerPoint</Application>
  <PresentationFormat>Panorámica</PresentationFormat>
  <Paragraphs>131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Roboto</vt:lpstr>
      <vt:lpstr>Wingdings</vt:lpstr>
      <vt:lpstr>Arial</vt:lpstr>
      <vt:lpstr>Calibri</vt:lpstr>
      <vt:lpstr>Tema de Office</vt:lpstr>
      <vt:lpstr>Resultados del proyecto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molero</dc:creator>
  <cp:lastModifiedBy>CRISTINA  GALINDO GIMENO</cp:lastModifiedBy>
  <cp:revision>16</cp:revision>
  <dcterms:created xsi:type="dcterms:W3CDTF">2023-12-25T12:13:38Z</dcterms:created>
  <dcterms:modified xsi:type="dcterms:W3CDTF">2026-06-04T01:39:08Z</dcterms:modified>
</cp:coreProperties>
</file>