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1" r:id="rId2"/>
    <p:sldId id="263" r:id="rId3"/>
    <p:sldId id="256" r:id="rId4"/>
    <p:sldId id="257" r:id="rId5"/>
    <p:sldId id="258" r:id="rId6"/>
    <p:sldId id="259" r:id="rId7"/>
    <p:sldId id="260" r:id="rId8"/>
    <p:sldId id="262" r:id="rId9"/>
  </p:sldIdLst>
  <p:sldSz cx="12192000" cy="6858000"/>
  <p:notesSz cx="14663738" cy="209264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4442"/>
    <a:srgbClr val="8B2018"/>
    <a:srgbClr val="C55A11"/>
    <a:srgbClr val="9A4010"/>
    <a:srgbClr val="0A6E7C"/>
    <a:srgbClr val="4F8952"/>
    <a:srgbClr val="9A7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647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87745" tIns="93872" rIns="187745" bIns="9387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87745" tIns="93872" rIns="187745" bIns="93872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87745" tIns="93872" rIns="187745" bIns="9387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87745" tIns="93872" rIns="187745" bIns="93872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87745" tIns="93872" rIns="187745" bIns="9387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87745" tIns="93872" rIns="187745" bIns="93872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87745" tIns="93872" rIns="187745" bIns="9387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87745" tIns="93872" rIns="187745" bIns="93872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87745" tIns="93872" rIns="187745" bIns="9387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87745" tIns="93872" rIns="187745" bIns="93872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914400"/>
          </a:xfrm>
          <a:prstGeom prst="rect">
            <a:avLst/>
          </a:prstGeom>
          <a:solidFill>
            <a:srgbClr val="3A7D44"/>
          </a:solidFill>
          <a:ln w="12700">
            <a:solidFill>
              <a:srgbClr val="3A7D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0"/>
            <a:ext cx="11338560" cy="91440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¿</a:t>
            </a:r>
            <a:r>
              <a:rPr lang="en-US" sz="2200" b="1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Qué</a:t>
            </a:r>
            <a:r>
              <a:rPr lang="en-US" sz="2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hemos</a:t>
            </a:r>
            <a:r>
              <a:rPr lang="en-US" sz="2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aprendido sobre el asesoramiento </a:t>
            </a:r>
            <a:r>
              <a:rPr lang="en-US" sz="2200" b="1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</a:t>
            </a:r>
            <a:r>
              <a:rPr lang="en-US" sz="2200" b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CCC?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11480" y="1188720"/>
            <a:ext cx="11338560" cy="1645920"/>
          </a:xfrm>
          <a:prstGeom prst="rect">
            <a:avLst/>
          </a:prstGeom>
          <a:solidFill>
            <a:srgbClr val="EAF4EC"/>
          </a:solidFill>
          <a:ln w="10160">
            <a:solidFill>
              <a:srgbClr val="C8E6C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312458"/>
            <a:ext cx="11009376" cy="1371600"/>
          </a:xfrm>
          <a:prstGeom prst="rect">
            <a:avLst/>
          </a:prstGeom>
          <a:noFill/>
          <a:ln/>
        </p:spPr>
        <p:txBody>
          <a:bodyPr wrap="square" lIns="127000" tIns="127000" rIns="127000" bIns="12700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 asesoramiento en CCC existe y es valioso — pero es invisible, disperso e infrafinanciado.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Quienes lo practican carecen de reconocimiento institucional, de herramientas compartidas y de financiación específica para sostenerlo.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411480" y="2971800"/>
            <a:ext cx="3688080" cy="3127247"/>
          </a:xfrm>
          <a:prstGeom prst="rect">
            <a:avLst/>
          </a:prstGeom>
          <a:solidFill>
            <a:srgbClr val="FFFFFF"/>
          </a:solidFill>
          <a:ln w="10160">
            <a:solidFill>
              <a:srgbClr val="E0E0E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11480" y="2971800"/>
            <a:ext cx="3688080" cy="54864"/>
          </a:xfrm>
          <a:prstGeom prst="rect">
            <a:avLst/>
          </a:prstGeom>
          <a:solidFill>
            <a:srgbClr val="3A7D44"/>
          </a:solidFill>
          <a:ln w="12700">
            <a:solidFill>
              <a:srgbClr val="3A7D4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081528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3A7D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①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48640" y="3474720"/>
            <a:ext cx="3459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Una comunidad de práctica real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48640" y="3977640"/>
            <a:ext cx="3459480" cy="20030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Existen asesoras y asesores trabajando en CCC en toda España — desde OPAs y cooperativas hasta servicios públicos y entidades del tercer sector.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</a:t>
            </a:r>
            <a:r>
              <a:rPr lang="en-US" sz="1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trabajo es diverso, comprometido y efectivo.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236720" y="2971800"/>
            <a:ext cx="3688080" cy="3127247"/>
          </a:xfrm>
          <a:prstGeom prst="rect">
            <a:avLst/>
          </a:prstGeom>
          <a:solidFill>
            <a:srgbClr val="FFFFFF"/>
          </a:solidFill>
          <a:ln w="10160">
            <a:solidFill>
              <a:srgbClr val="E0E0E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236720" y="2971800"/>
            <a:ext cx="3688080" cy="54864"/>
          </a:xfrm>
          <a:prstGeom prst="rect">
            <a:avLst/>
          </a:prstGeom>
          <a:solidFill>
            <a:srgbClr val="1976D2"/>
          </a:solidFill>
          <a:ln w="12700">
            <a:solidFill>
              <a:srgbClr val="1976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73880" y="3081528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976D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②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373880" y="3474720"/>
            <a:ext cx="3459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 asesoramiento en CCC no aparece en el AKIS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373880" y="3977640"/>
            <a:ext cx="3459480" cy="20030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 sistema español de conocimiento e innovación </a:t>
            </a:r>
            <a:r>
              <a:rPr lang="en-US" sz="1400" dirty="0" err="1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agraria</a:t>
            </a:r>
            <a:r>
              <a:rPr lang="en-US" sz="1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no </a:t>
            </a:r>
            <a:r>
              <a:rPr lang="en-US" sz="1400" dirty="0" err="1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tiene</a:t>
            </a:r>
            <a:r>
              <a:rPr lang="en-US" sz="1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400" dirty="0" err="1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</a:t>
            </a:r>
            <a:r>
              <a:rPr lang="en-US" sz="1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400" dirty="0" err="1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cuenta</a:t>
            </a:r>
            <a:r>
              <a:rPr lang="en-US" sz="1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el asesoramiento en canales de venta.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figura asesora en CCC no está reconocida ni financiada como tal.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8061960" y="2971800"/>
            <a:ext cx="3688080" cy="3127247"/>
          </a:xfrm>
          <a:prstGeom prst="rect">
            <a:avLst/>
          </a:prstGeom>
          <a:solidFill>
            <a:srgbClr val="FFFFFF"/>
          </a:solidFill>
          <a:ln w="10160">
            <a:solidFill>
              <a:srgbClr val="E0E0E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061960" y="2971800"/>
            <a:ext cx="3688080" cy="548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199120" y="3081528"/>
            <a:ext cx="457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③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8199120" y="3474720"/>
            <a:ext cx="3459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Las habilidades más necesarias son las menos reconocidas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199120" y="3977640"/>
            <a:ext cx="3459480" cy="20030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Facilitar, dinamizar, acompañar </a:t>
            </a:r>
            <a:r>
              <a:rPr lang="en-US" sz="1400" dirty="0" err="1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procesos</a:t>
            </a:r>
            <a:r>
              <a:rPr lang="en-US" sz="1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400" dirty="0" err="1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colectivos</a:t>
            </a:r>
            <a:r>
              <a:rPr lang="en-US" sz="1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son las </a:t>
            </a:r>
            <a:r>
              <a:rPr lang="en-US" sz="1400" dirty="0" err="1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competencias</a:t>
            </a:r>
            <a:r>
              <a:rPr lang="en-US" sz="1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base para un </a:t>
            </a:r>
            <a:r>
              <a:rPr lang="en-US" sz="1400" dirty="0" err="1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asesoramiento</a:t>
            </a:r>
            <a:r>
              <a:rPr lang="en-US" sz="1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efectivo en CCC, pero no cuentan con formación específica ni valor institucional.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9052560" y="655624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3A7D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Seminario Estatal RIA-CCC · Madrid, 4 de junio de 2026</a:t>
            </a:r>
            <a:endParaRPr lang="en-US" sz="800" dirty="0"/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D825A630-3F00-41F5-B121-E15C7FAF4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4587" y="173172"/>
            <a:ext cx="3085453" cy="6314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3A7D44"/>
          </a:solidFill>
          <a:ln w="12700">
            <a:solidFill>
              <a:srgbClr val="3A7D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282976"/>
            <a:ext cx="7680960" cy="631424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Los cinco objetivos de la red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11480" y="1280160"/>
            <a:ext cx="11338560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115568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◀  lo que depende de la propia red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720840" y="1115568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 que </a:t>
            </a:r>
            <a:r>
              <a:rPr lang="en-US" sz="1100" i="1" dirty="0" err="1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requiere</a:t>
            </a:r>
            <a:r>
              <a:rPr lang="en-US" sz="1100" i="1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100" i="1" dirty="0" err="1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apoyo</a:t>
            </a:r>
            <a:r>
              <a:rPr lang="en-US" sz="1100" i="1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institucional  ▶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11480" y="1435608"/>
            <a:ext cx="2194560" cy="4965192"/>
          </a:xfrm>
          <a:prstGeom prst="rect">
            <a:avLst/>
          </a:prstGeom>
          <a:solidFill>
            <a:srgbClr val="FFFFFF"/>
          </a:solidFill>
          <a:ln w="1016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11480" y="1435608"/>
            <a:ext cx="2194560" cy="502920"/>
          </a:xfrm>
          <a:prstGeom prst="rect">
            <a:avLst/>
          </a:prstGeom>
          <a:solidFill>
            <a:srgbClr val="3A7D44"/>
          </a:solidFill>
          <a:ln w="12700">
            <a:solidFill>
              <a:srgbClr val="3A7D4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4632" y="146304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828800" y="1554480"/>
            <a:ext cx="713232" cy="219456"/>
          </a:xfrm>
          <a:prstGeom prst="rect">
            <a:avLst/>
          </a:prstGeom>
          <a:solidFill>
            <a:srgbClr val="FFFFFF">
              <a:alpha val="20000"/>
            </a:srgbClr>
          </a:solidFill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Interno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502920" y="1984248"/>
            <a:ext cx="20299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A7D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MEJORAR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02920" y="2322576"/>
            <a:ext cx="20299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cómo asesoramos y acompañamos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02920" y="2825496"/>
            <a:ext cx="1993392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2898648"/>
            <a:ext cx="2029968" cy="3392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Formarnos, compartir metodologías y desarrollar las habilidades de facilitación y dinamización.</a:t>
            </a:r>
            <a:endParaRPr lang="en-US" sz="1100" i="1" dirty="0"/>
          </a:p>
        </p:txBody>
      </p:sp>
      <p:sp>
        <p:nvSpPr>
          <p:cNvPr id="16" name="Shape 14"/>
          <p:cNvSpPr/>
          <p:nvPr/>
        </p:nvSpPr>
        <p:spPr>
          <a:xfrm>
            <a:off x="2697480" y="1435608"/>
            <a:ext cx="2194560" cy="4965192"/>
          </a:xfrm>
          <a:prstGeom prst="rect">
            <a:avLst/>
          </a:prstGeom>
          <a:solidFill>
            <a:srgbClr val="FFFFFF"/>
          </a:solidFill>
          <a:ln w="1016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697480" y="1435608"/>
            <a:ext cx="2194560" cy="502920"/>
          </a:xfrm>
          <a:prstGeom prst="rect">
            <a:avLst/>
          </a:prstGeom>
          <a:solidFill>
            <a:srgbClr val="1976D2"/>
          </a:solidFill>
          <a:ln w="12700">
            <a:solidFill>
              <a:srgbClr val="1976D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770632" y="146304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114800" y="1554480"/>
            <a:ext cx="713232" cy="219456"/>
          </a:xfrm>
          <a:prstGeom prst="rect">
            <a:avLst/>
          </a:prstGeom>
          <a:solidFill>
            <a:srgbClr val="FFFFFF">
              <a:alpha val="20000"/>
            </a:srgbClr>
          </a:solidFill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Interno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2788920" y="1984248"/>
            <a:ext cx="20299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976D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ORDENAR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2788920" y="2322576"/>
            <a:ext cx="20299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 compartir lo que sabemos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2788920" y="2825496"/>
            <a:ext cx="1993392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788920" y="2898648"/>
            <a:ext cx="2029968" cy="3392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Sistematizar la experiencia dispersa, construir una base de referentes y generar guías prácticas.</a:t>
            </a:r>
            <a:endParaRPr lang="en-US" sz="1100" i="1" dirty="0"/>
          </a:p>
        </p:txBody>
      </p:sp>
      <p:sp>
        <p:nvSpPr>
          <p:cNvPr id="24" name="Shape 22"/>
          <p:cNvSpPr/>
          <p:nvPr/>
        </p:nvSpPr>
        <p:spPr>
          <a:xfrm>
            <a:off x="4983480" y="1435608"/>
            <a:ext cx="2194560" cy="4965192"/>
          </a:xfrm>
          <a:prstGeom prst="rect">
            <a:avLst/>
          </a:prstGeom>
          <a:solidFill>
            <a:srgbClr val="FFFFFF"/>
          </a:solidFill>
          <a:ln w="1016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983480" y="1435608"/>
            <a:ext cx="2194560" cy="502920"/>
          </a:xfrm>
          <a:prstGeom prst="rect">
            <a:avLst/>
          </a:prstGeom>
          <a:solidFill>
            <a:srgbClr val="7B3F9E"/>
          </a:solidFill>
          <a:ln w="12700">
            <a:solidFill>
              <a:srgbClr val="7B3F9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56632" y="146304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6400800" y="1554480"/>
            <a:ext cx="713232" cy="219456"/>
          </a:xfrm>
          <a:prstGeom prst="rect">
            <a:avLst/>
          </a:prstGeom>
          <a:solidFill>
            <a:srgbClr val="FFFFFF">
              <a:alpha val="20000"/>
            </a:srgbClr>
          </a:solidFill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Int-</a:t>
            </a:r>
            <a:r>
              <a:rPr lang="en-US" sz="750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5074920" y="1984248"/>
            <a:ext cx="20299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7B3F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RECONOCER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5074920" y="2322576"/>
            <a:ext cx="20299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 trabajo que se hace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5074920" y="2825496"/>
            <a:ext cx="1993392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074920" y="2898648"/>
            <a:ext cx="2029968" cy="3392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Visibilizar la figura del asesor/dinamizador en CCC y cambiar la mirada institucional sobre este trabajo.</a:t>
            </a:r>
            <a:endParaRPr lang="en-US" sz="1100" i="1" dirty="0"/>
          </a:p>
        </p:txBody>
      </p:sp>
      <p:sp>
        <p:nvSpPr>
          <p:cNvPr id="32" name="Shape 30"/>
          <p:cNvSpPr/>
          <p:nvPr/>
        </p:nvSpPr>
        <p:spPr>
          <a:xfrm>
            <a:off x="7269480" y="1435608"/>
            <a:ext cx="2194560" cy="4965192"/>
          </a:xfrm>
          <a:prstGeom prst="rect">
            <a:avLst/>
          </a:prstGeom>
          <a:solidFill>
            <a:srgbClr val="FFFFFF"/>
          </a:solidFill>
          <a:ln w="1016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7269480" y="1435608"/>
            <a:ext cx="2194560" cy="50292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342632" y="146304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04</a:t>
            </a:r>
            <a:endParaRPr lang="en-US" sz="1800" dirty="0"/>
          </a:p>
        </p:txBody>
      </p:sp>
      <p:sp>
        <p:nvSpPr>
          <p:cNvPr id="35" name="Text 33"/>
          <p:cNvSpPr/>
          <p:nvPr/>
        </p:nvSpPr>
        <p:spPr>
          <a:xfrm>
            <a:off x="8686800" y="1554480"/>
            <a:ext cx="713232" cy="219456"/>
          </a:xfrm>
          <a:prstGeom prst="rect">
            <a:avLst/>
          </a:prstGeom>
          <a:solidFill>
            <a:srgbClr val="FFFFFF">
              <a:alpha val="20000"/>
            </a:srgbClr>
          </a:solidFill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Int-Ext</a:t>
            </a:r>
            <a:endParaRPr lang="en-US" sz="750" dirty="0"/>
          </a:p>
        </p:txBody>
      </p:sp>
      <p:sp>
        <p:nvSpPr>
          <p:cNvPr id="36" name="Text 34"/>
          <p:cNvSpPr/>
          <p:nvPr/>
        </p:nvSpPr>
        <p:spPr>
          <a:xfrm>
            <a:off x="7360920" y="1984248"/>
            <a:ext cx="20299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FINANCIAR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7360920" y="2322576"/>
            <a:ext cx="20299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200" dirty="0" err="1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este</a:t>
            </a:r>
            <a:r>
              <a:rPr lang="en-US" sz="1200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200" dirty="0" err="1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trabajo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7360920" y="2825496"/>
            <a:ext cx="1993392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360920" y="2898648"/>
            <a:ext cx="2029968" cy="3392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Lograr sostenibilidad económica para las figuras asesoras y para la red.</a:t>
            </a:r>
            <a:endParaRPr lang="en-US" sz="1100" i="1" dirty="0"/>
          </a:p>
        </p:txBody>
      </p:sp>
      <p:sp>
        <p:nvSpPr>
          <p:cNvPr id="40" name="Shape 38"/>
          <p:cNvSpPr/>
          <p:nvPr/>
        </p:nvSpPr>
        <p:spPr>
          <a:xfrm>
            <a:off x="9555480" y="1435608"/>
            <a:ext cx="2194560" cy="4965192"/>
          </a:xfrm>
          <a:prstGeom prst="rect">
            <a:avLst/>
          </a:prstGeom>
          <a:solidFill>
            <a:srgbClr val="FFFFFF"/>
          </a:solidFill>
          <a:ln w="1016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9555480" y="1435608"/>
            <a:ext cx="219456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628632" y="146304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05</a:t>
            </a:r>
            <a:endParaRPr lang="en-US" sz="1800" dirty="0"/>
          </a:p>
        </p:txBody>
      </p:sp>
      <p:sp>
        <p:nvSpPr>
          <p:cNvPr id="43" name="Text 41"/>
          <p:cNvSpPr/>
          <p:nvPr/>
        </p:nvSpPr>
        <p:spPr>
          <a:xfrm>
            <a:off x="10972800" y="1554480"/>
            <a:ext cx="713232" cy="219456"/>
          </a:xfrm>
          <a:prstGeom prst="rect">
            <a:avLst/>
          </a:prstGeom>
          <a:solidFill>
            <a:srgbClr val="FFFFFF">
              <a:alpha val="20000"/>
            </a:srgbClr>
          </a:solidFill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Externo</a:t>
            </a:r>
            <a:endParaRPr lang="en-US" sz="750" dirty="0"/>
          </a:p>
        </p:txBody>
      </p:sp>
      <p:sp>
        <p:nvSpPr>
          <p:cNvPr id="44" name="Text 42"/>
          <p:cNvSpPr/>
          <p:nvPr/>
        </p:nvSpPr>
        <p:spPr>
          <a:xfrm>
            <a:off x="9646920" y="1984248"/>
            <a:ext cx="20299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INCIDIR</a:t>
            </a:r>
            <a:endParaRPr lang="en-US" sz="1500" dirty="0"/>
          </a:p>
        </p:txBody>
      </p:sp>
      <p:sp>
        <p:nvSpPr>
          <p:cNvPr id="45" name="Text 43"/>
          <p:cNvSpPr/>
          <p:nvPr/>
        </p:nvSpPr>
        <p:spPr>
          <a:xfrm>
            <a:off x="9646920" y="2322576"/>
            <a:ext cx="20299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 cambiar las reglas</a:t>
            </a:r>
            <a:endParaRPr lang="en-US" sz="1200" dirty="0"/>
          </a:p>
        </p:txBody>
      </p:sp>
      <p:sp>
        <p:nvSpPr>
          <p:cNvPr id="46" name="Shape 44"/>
          <p:cNvSpPr/>
          <p:nvPr/>
        </p:nvSpPr>
        <p:spPr>
          <a:xfrm>
            <a:off x="9646920" y="2825496"/>
            <a:ext cx="1993392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9646920" y="2898648"/>
            <a:ext cx="2029968" cy="3392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Impulsar cambios normativos concretos en registros, convocatorias y criterios de elegibilidad.</a:t>
            </a:r>
            <a:endParaRPr lang="en-US" sz="1100" i="1" dirty="0"/>
          </a:p>
        </p:txBody>
      </p:sp>
      <p:sp>
        <p:nvSpPr>
          <p:cNvPr id="49" name="Shape 47"/>
          <p:cNvSpPr/>
          <p:nvPr/>
        </p:nvSpPr>
        <p:spPr>
          <a:xfrm>
            <a:off x="0" y="6510528"/>
            <a:ext cx="12161520" cy="347472"/>
          </a:xfrm>
          <a:prstGeom prst="rect">
            <a:avLst/>
          </a:prstGeom>
          <a:solidFill>
            <a:srgbClr val="F0F0F0"/>
          </a:solidFill>
          <a:ln w="6350">
            <a:solidFill>
              <a:srgbClr val="E0E0E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9052560" y="655624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3A7D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Seminario Estatal RIA-CCC · Madrid, 4 de junio de 2026</a:t>
            </a:r>
            <a:endParaRPr lang="en-US" sz="800" dirty="0"/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EC775E4A-2CE5-454C-BFF7-91018D134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4587" y="173172"/>
            <a:ext cx="3085453" cy="6314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ángulo 87">
            <a:extLst>
              <a:ext uri="{FF2B5EF4-FFF2-40B4-BE49-F238E27FC236}">
                <a16:creationId xmlns:a16="http://schemas.microsoft.com/office/drawing/2014/main" id="{8AF132A4-4416-48C3-BF9A-6A71A5F19234}"/>
              </a:ext>
            </a:extLst>
          </p:cNvPr>
          <p:cNvSpPr/>
          <p:nvPr/>
        </p:nvSpPr>
        <p:spPr>
          <a:xfrm>
            <a:off x="0" y="0"/>
            <a:ext cx="12192000" cy="1206997"/>
          </a:xfrm>
          <a:prstGeom prst="rect">
            <a:avLst/>
          </a:prstGeom>
          <a:solidFill>
            <a:srgbClr val="4F8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ext 0"/>
          <p:cNvSpPr/>
          <p:nvPr/>
        </p:nvSpPr>
        <p:spPr>
          <a:xfrm>
            <a:off x="2331720" y="9144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OBJETIVO 01 · INTERNO</a:t>
            </a:r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2016955" y="443330"/>
            <a:ext cx="6944165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Mejorar cómo asesoramos y acompañamos</a:t>
            </a:r>
          </a:p>
        </p:txBody>
      </p:sp>
      <p:sp>
        <p:nvSpPr>
          <p:cNvPr id="7" name="Shape 2"/>
          <p:cNvSpPr/>
          <p:nvPr/>
        </p:nvSpPr>
        <p:spPr>
          <a:xfrm>
            <a:off x="182880" y="1207008"/>
            <a:ext cx="11795760" cy="0"/>
          </a:xfrm>
          <a:prstGeom prst="line">
            <a:avLst/>
          </a:prstGeom>
          <a:noFill/>
          <a:ln w="6350">
            <a:solidFill>
              <a:srgbClr val="D3D1C7"/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0" y="1225296"/>
            <a:ext cx="12161520" cy="329184"/>
          </a:xfrm>
          <a:prstGeom prst="rect">
            <a:avLst/>
          </a:prstGeom>
          <a:solidFill>
            <a:srgbClr val="EAF3DE"/>
          </a:solidFill>
          <a:ln w="12700">
            <a:solidFill>
              <a:srgbClr val="EAF3DE"/>
            </a:solidFill>
            <a:prstDash val="solid"/>
          </a:ln>
        </p:spPr>
      </p:sp>
      <p:sp>
        <p:nvSpPr>
          <p:cNvPr id="9" name="Text 4"/>
          <p:cNvSpPr/>
          <p:nvPr/>
        </p:nvSpPr>
        <p:spPr>
          <a:xfrm>
            <a:off x="228600" y="1243584"/>
            <a:ext cx="1170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B6D1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Formación, metodologías y habilidades de facilitación. La red lo </a:t>
            </a:r>
            <a:r>
              <a:rPr lang="en-US" sz="1050" dirty="0" err="1">
                <a:solidFill>
                  <a:srgbClr val="3B6D1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puede</a:t>
            </a:r>
            <a:r>
              <a:rPr lang="en-US" sz="1050" dirty="0">
                <a:solidFill>
                  <a:srgbClr val="3B6D1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hacer por sí misma, con financiación o sin ella.</a:t>
            </a:r>
            <a:endParaRPr lang="en-US" sz="10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Shape 5"/>
          <p:cNvSpPr/>
          <p:nvPr/>
        </p:nvSpPr>
        <p:spPr>
          <a:xfrm>
            <a:off x="228600" y="1591056"/>
            <a:ext cx="1737360" cy="237744"/>
          </a:xfrm>
          <a:prstGeom prst="rect">
            <a:avLst/>
          </a:prstGeom>
          <a:solidFill>
            <a:srgbClr val="4F8952"/>
          </a:solidFill>
          <a:ln w="12700">
            <a:solidFill>
              <a:srgbClr val="4F8952"/>
            </a:solidFill>
            <a:prstDash val="solid"/>
          </a:ln>
        </p:spPr>
        <p:txBody>
          <a:bodyPr/>
          <a:lstStyle/>
          <a:p>
            <a:endParaRPr lang="es-ES" dirty="0"/>
          </a:p>
        </p:txBody>
      </p:sp>
      <p:sp>
        <p:nvSpPr>
          <p:cNvPr id="11" name="Text 6"/>
          <p:cNvSpPr/>
          <p:nvPr/>
        </p:nvSpPr>
        <p:spPr>
          <a:xfrm>
            <a:off x="228600" y="1591056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TEMAS PRIORITARIOS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4983480" y="1591056"/>
            <a:ext cx="2011680" cy="237744"/>
          </a:xfrm>
          <a:prstGeom prst="rect">
            <a:avLst/>
          </a:prstGeom>
          <a:solidFill>
            <a:srgbClr val="4F8952"/>
          </a:solidFill>
          <a:ln w="12700">
            <a:noFill/>
            <a:prstDash val="solid"/>
          </a:ln>
        </p:spPr>
      </p:sp>
      <p:sp>
        <p:nvSpPr>
          <p:cNvPr id="13" name="Text 8"/>
          <p:cNvSpPr/>
          <p:nvPr/>
        </p:nvSpPr>
        <p:spPr>
          <a:xfrm>
            <a:off x="4983480" y="1591056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PROPUESTAS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4846320" y="1591056"/>
            <a:ext cx="0" cy="4837176"/>
          </a:xfrm>
          <a:prstGeom prst="line">
            <a:avLst/>
          </a:prstGeom>
          <a:noFill/>
          <a:ln w="6350">
            <a:solidFill>
              <a:srgbClr val="D3D1C7"/>
            </a:solidFill>
            <a:prstDash val="dash"/>
          </a:ln>
        </p:spPr>
      </p:sp>
      <p:sp>
        <p:nvSpPr>
          <p:cNvPr id="15" name="Shape 10"/>
          <p:cNvSpPr/>
          <p:nvPr/>
        </p:nvSpPr>
        <p:spPr>
          <a:xfrm>
            <a:off x="228600" y="1874520"/>
            <a:ext cx="4434840" cy="246888"/>
          </a:xfrm>
          <a:prstGeom prst="rect">
            <a:avLst/>
          </a:prstGeom>
          <a:solidFill>
            <a:srgbClr val="EAF3DE"/>
          </a:solidFill>
          <a:ln w="12700">
            <a:solidFill>
              <a:srgbClr val="EAF3DE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301752" y="1874520"/>
            <a:ext cx="4343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3B6D1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Formación y capacitación de asesores/as</a:t>
            </a:r>
            <a:endParaRPr lang="en-US" sz="9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283464" y="2267331"/>
            <a:ext cx="91440" cy="91440"/>
          </a:xfrm>
          <a:prstGeom prst="ellipse">
            <a:avLst/>
          </a:prstGeom>
          <a:solidFill>
            <a:srgbClr val="76B06A"/>
          </a:solidFill>
          <a:ln w="12700">
            <a:solidFill>
              <a:srgbClr val="76B06A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429768" y="2167128"/>
            <a:ext cx="4178808" cy="310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Itinerarios formativos: facilitación y dinamización · análisis de costes y viabilidad · normativa y ayudas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283464" y="2577465"/>
            <a:ext cx="91440" cy="91440"/>
          </a:xfrm>
          <a:prstGeom prst="ellipse">
            <a:avLst/>
          </a:prstGeom>
          <a:solidFill>
            <a:srgbClr val="76B06A"/>
          </a:solidFill>
          <a:ln w="12700">
            <a:solidFill>
              <a:srgbClr val="76B06A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429768" y="2477262"/>
            <a:ext cx="4178808" cy="310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Formación continua accesible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Shape 16"/>
          <p:cNvSpPr/>
          <p:nvPr/>
        </p:nvSpPr>
        <p:spPr>
          <a:xfrm>
            <a:off x="283464" y="2887599"/>
            <a:ext cx="91440" cy="91440"/>
          </a:xfrm>
          <a:prstGeom prst="ellipse">
            <a:avLst/>
          </a:prstGeom>
          <a:solidFill>
            <a:srgbClr val="76B06A"/>
          </a:solidFill>
          <a:ln w="12700">
            <a:solidFill>
              <a:srgbClr val="76B06A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429768" y="2787396"/>
            <a:ext cx="4178808" cy="310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Acreditación europea: CECRA y EU4Advice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429768" y="3097530"/>
            <a:ext cx="4178808" cy="310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F5E5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¿Formamos a los técnicos existentes o incorporamos perfiles de otras disciplinas?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5" name="Text 20"/>
          <p:cNvSpPr/>
          <p:nvPr/>
        </p:nvSpPr>
        <p:spPr>
          <a:xfrm>
            <a:off x="4983480" y="1874520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F895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¿Qué </a:t>
            </a:r>
            <a:r>
              <a:rPr lang="en-US" sz="950" b="1" dirty="0" err="1">
                <a:solidFill>
                  <a:srgbClr val="4F895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formación</a:t>
            </a:r>
            <a:r>
              <a:rPr lang="en-US" sz="950" b="1" dirty="0">
                <a:solidFill>
                  <a:srgbClr val="4F895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950" b="1" dirty="0" err="1">
                <a:solidFill>
                  <a:srgbClr val="4F895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priorizamos</a:t>
            </a:r>
            <a:r>
              <a:rPr lang="en-US" sz="950" b="1" dirty="0">
                <a:solidFill>
                  <a:srgbClr val="4F895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?</a:t>
            </a:r>
            <a:endParaRPr lang="en-US" sz="950" dirty="0">
              <a:solidFill>
                <a:srgbClr val="4F895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Shape 21"/>
          <p:cNvSpPr/>
          <p:nvPr/>
        </p:nvSpPr>
        <p:spPr>
          <a:xfrm>
            <a:off x="4983480" y="2157984"/>
            <a:ext cx="6949440" cy="1231392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  <a:prstDash val="solid"/>
          </a:ln>
        </p:spPr>
      </p:sp>
      <p:sp>
        <p:nvSpPr>
          <p:cNvPr id="27" name="Text 22"/>
          <p:cNvSpPr/>
          <p:nvPr/>
        </p:nvSpPr>
        <p:spPr>
          <a:xfrm>
            <a:off x="5074920" y="221284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887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¿Quién la imparte, en qué formato y con qué recursos?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8" name="Shape 23"/>
          <p:cNvSpPr/>
          <p:nvPr/>
        </p:nvSpPr>
        <p:spPr>
          <a:xfrm>
            <a:off x="5074920" y="2523744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29" name="Shape 24"/>
          <p:cNvSpPr/>
          <p:nvPr/>
        </p:nvSpPr>
        <p:spPr>
          <a:xfrm>
            <a:off x="5074920" y="2644793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0" name="Shape 25"/>
          <p:cNvSpPr/>
          <p:nvPr/>
        </p:nvSpPr>
        <p:spPr>
          <a:xfrm>
            <a:off x="5074920" y="2765842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1" name="Shape 26"/>
          <p:cNvSpPr/>
          <p:nvPr/>
        </p:nvSpPr>
        <p:spPr>
          <a:xfrm>
            <a:off x="5074920" y="2886891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2" name="Shape 27"/>
          <p:cNvSpPr/>
          <p:nvPr/>
        </p:nvSpPr>
        <p:spPr>
          <a:xfrm>
            <a:off x="5074920" y="3007941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3" name="Shape 28"/>
          <p:cNvSpPr/>
          <p:nvPr/>
        </p:nvSpPr>
        <p:spPr>
          <a:xfrm>
            <a:off x="5074920" y="3128990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4" name="Shape 29"/>
          <p:cNvSpPr/>
          <p:nvPr/>
        </p:nvSpPr>
        <p:spPr>
          <a:xfrm>
            <a:off x="5074920" y="3250039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5" name="Shape 30"/>
          <p:cNvSpPr/>
          <p:nvPr/>
        </p:nvSpPr>
        <p:spPr>
          <a:xfrm>
            <a:off x="228600" y="3407664"/>
            <a:ext cx="4434840" cy="0"/>
          </a:xfrm>
          <a:prstGeom prst="line">
            <a:avLst/>
          </a:prstGeom>
          <a:noFill/>
          <a:ln w="5080">
            <a:solidFill>
              <a:srgbClr val="D3D1C7"/>
            </a:solidFill>
            <a:prstDash val="solid"/>
          </a:ln>
        </p:spPr>
      </p:sp>
      <p:sp>
        <p:nvSpPr>
          <p:cNvPr id="36" name="Shape 31"/>
          <p:cNvSpPr/>
          <p:nvPr/>
        </p:nvSpPr>
        <p:spPr>
          <a:xfrm>
            <a:off x="4983480" y="3407664"/>
            <a:ext cx="6949440" cy="0"/>
          </a:xfrm>
          <a:prstGeom prst="line">
            <a:avLst/>
          </a:prstGeom>
          <a:noFill/>
          <a:ln w="5080">
            <a:solidFill>
              <a:srgbClr val="D3D1C7"/>
            </a:solidFill>
            <a:prstDash val="solid"/>
          </a:ln>
        </p:spPr>
      </p:sp>
      <p:sp>
        <p:nvSpPr>
          <p:cNvPr id="37" name="Shape 32"/>
          <p:cNvSpPr/>
          <p:nvPr/>
        </p:nvSpPr>
        <p:spPr>
          <a:xfrm>
            <a:off x="228600" y="3407664"/>
            <a:ext cx="4434840" cy="246888"/>
          </a:xfrm>
          <a:prstGeom prst="rect">
            <a:avLst/>
          </a:prstGeom>
          <a:solidFill>
            <a:srgbClr val="EAF3DE"/>
          </a:solidFill>
          <a:ln w="12700">
            <a:solidFill>
              <a:srgbClr val="EAF3DE"/>
            </a:solidFill>
            <a:prstDash val="solid"/>
          </a:ln>
        </p:spPr>
      </p:sp>
      <p:sp>
        <p:nvSpPr>
          <p:cNvPr id="38" name="Text 33"/>
          <p:cNvSpPr/>
          <p:nvPr/>
        </p:nvSpPr>
        <p:spPr>
          <a:xfrm>
            <a:off x="301752" y="3407664"/>
            <a:ext cx="4343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3B6D1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Metodologías de asesoramiento que funcionan</a:t>
            </a:r>
            <a:endParaRPr lang="en-US" sz="9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9" name="Shape 34"/>
          <p:cNvSpPr/>
          <p:nvPr/>
        </p:nvSpPr>
        <p:spPr>
          <a:xfrm>
            <a:off x="283464" y="3748786"/>
            <a:ext cx="91440" cy="91440"/>
          </a:xfrm>
          <a:prstGeom prst="ellipse">
            <a:avLst/>
          </a:prstGeom>
          <a:solidFill>
            <a:srgbClr val="76B06A"/>
          </a:solidFill>
          <a:ln w="12700">
            <a:solidFill>
              <a:srgbClr val="76B06A"/>
            </a:solidFill>
            <a:prstDash val="solid"/>
          </a:ln>
        </p:spPr>
      </p:sp>
      <p:sp>
        <p:nvSpPr>
          <p:cNvPr id="40" name="Text 35"/>
          <p:cNvSpPr/>
          <p:nvPr/>
        </p:nvSpPr>
        <p:spPr>
          <a:xfrm>
            <a:off x="429768" y="3700272"/>
            <a:ext cx="4178808" cy="2067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Gobernanza desde el inicio: mapear poderes, relaciones y cómo se toman las decisiones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1" name="Shape 36"/>
          <p:cNvSpPr/>
          <p:nvPr/>
        </p:nvSpPr>
        <p:spPr>
          <a:xfrm>
            <a:off x="283464" y="3955542"/>
            <a:ext cx="91440" cy="91440"/>
          </a:xfrm>
          <a:prstGeom prst="ellipse">
            <a:avLst/>
          </a:prstGeom>
          <a:solidFill>
            <a:srgbClr val="76B06A"/>
          </a:solidFill>
          <a:ln w="12700">
            <a:solidFill>
              <a:srgbClr val="76B06A"/>
            </a:solidFill>
            <a:prstDash val="solid"/>
          </a:ln>
        </p:spPr>
      </p:sp>
      <p:sp>
        <p:nvSpPr>
          <p:cNvPr id="42" name="Text 37"/>
          <p:cNvSpPr/>
          <p:nvPr/>
        </p:nvSpPr>
        <p:spPr>
          <a:xfrm>
            <a:off x="429768" y="3907028"/>
            <a:ext cx="4178808" cy="2067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Combinar asesoramiento individual + espacios colectivos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3" name="Shape 38"/>
          <p:cNvSpPr/>
          <p:nvPr/>
        </p:nvSpPr>
        <p:spPr>
          <a:xfrm>
            <a:off x="283464" y="4162298"/>
            <a:ext cx="91440" cy="91440"/>
          </a:xfrm>
          <a:prstGeom prst="ellipse">
            <a:avLst/>
          </a:prstGeom>
          <a:solidFill>
            <a:srgbClr val="76B06A"/>
          </a:solidFill>
          <a:ln w="12700">
            <a:solidFill>
              <a:srgbClr val="76B06A"/>
            </a:solidFill>
            <a:prstDash val="solid"/>
          </a:ln>
        </p:spPr>
      </p:sp>
      <p:sp>
        <p:nvSpPr>
          <p:cNvPr id="44" name="Text 39"/>
          <p:cNvSpPr/>
          <p:nvPr/>
        </p:nvSpPr>
        <p:spPr>
          <a:xfrm>
            <a:off x="429768" y="4113784"/>
            <a:ext cx="4178808" cy="2067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Asesoramiento entre iguales: aprendizaje mutuo y cooperación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5" name="Shape 40"/>
          <p:cNvSpPr/>
          <p:nvPr/>
        </p:nvSpPr>
        <p:spPr>
          <a:xfrm>
            <a:off x="283464" y="4369054"/>
            <a:ext cx="91440" cy="91440"/>
          </a:xfrm>
          <a:prstGeom prst="ellipse">
            <a:avLst/>
          </a:prstGeom>
          <a:solidFill>
            <a:srgbClr val="76B06A"/>
          </a:solidFill>
          <a:ln w="12700">
            <a:solidFill>
              <a:srgbClr val="76B06A"/>
            </a:solidFill>
            <a:prstDash val="solid"/>
          </a:ln>
        </p:spPr>
      </p:sp>
      <p:sp>
        <p:nvSpPr>
          <p:cNvPr id="46" name="Text 41"/>
          <p:cNvSpPr/>
          <p:nvPr/>
        </p:nvSpPr>
        <p:spPr>
          <a:xfrm>
            <a:off x="429768" y="4320540"/>
            <a:ext cx="4178808" cy="2067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Visita de campo con devolución estructurada al territorio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7" name="Shape 42"/>
          <p:cNvSpPr/>
          <p:nvPr/>
        </p:nvSpPr>
        <p:spPr>
          <a:xfrm>
            <a:off x="283464" y="4575810"/>
            <a:ext cx="91440" cy="91440"/>
          </a:xfrm>
          <a:prstGeom prst="ellipse">
            <a:avLst/>
          </a:prstGeom>
          <a:solidFill>
            <a:srgbClr val="76B06A"/>
          </a:solidFill>
          <a:ln w="12700">
            <a:solidFill>
              <a:srgbClr val="76B06A"/>
            </a:solidFill>
            <a:prstDash val="solid"/>
          </a:ln>
        </p:spPr>
      </p:sp>
      <p:sp>
        <p:nvSpPr>
          <p:cNvPr id="48" name="Text 43"/>
          <p:cNvSpPr/>
          <p:nvPr/>
        </p:nvSpPr>
        <p:spPr>
          <a:xfrm>
            <a:off x="429768" y="4527296"/>
            <a:ext cx="4178808" cy="2067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Seguimiento continuado de procesos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9" name="Shape 44"/>
          <p:cNvSpPr/>
          <p:nvPr/>
        </p:nvSpPr>
        <p:spPr>
          <a:xfrm>
            <a:off x="283464" y="4782566"/>
            <a:ext cx="91440" cy="91440"/>
          </a:xfrm>
          <a:prstGeom prst="ellipse">
            <a:avLst/>
          </a:prstGeom>
          <a:solidFill>
            <a:srgbClr val="76B06A"/>
          </a:solidFill>
          <a:ln w="12700">
            <a:solidFill>
              <a:srgbClr val="76B06A"/>
            </a:solidFill>
            <a:prstDash val="solid"/>
          </a:ln>
        </p:spPr>
      </p:sp>
      <p:sp>
        <p:nvSpPr>
          <p:cNvPr id="50" name="Text 45"/>
          <p:cNvSpPr/>
          <p:nvPr/>
        </p:nvSpPr>
        <p:spPr>
          <a:xfrm>
            <a:off x="429768" y="4734052"/>
            <a:ext cx="4178808" cy="2067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Modelo territorial integral: del acceso a la tierra a las personas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1" name="Text 46"/>
          <p:cNvSpPr/>
          <p:nvPr/>
        </p:nvSpPr>
        <p:spPr>
          <a:xfrm>
            <a:off x="4983480" y="3407664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F895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¿Qué metodologías compartimos y sistematizamos?</a:t>
            </a:r>
            <a:endParaRPr lang="en-US" sz="950" dirty="0">
              <a:solidFill>
                <a:srgbClr val="4F895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2" name="Shape 47"/>
          <p:cNvSpPr/>
          <p:nvPr/>
        </p:nvSpPr>
        <p:spPr>
          <a:xfrm>
            <a:off x="4983480" y="3691128"/>
            <a:ext cx="6949440" cy="1231392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  <a:prstDash val="solid"/>
          </a:ln>
        </p:spPr>
      </p:sp>
      <p:sp>
        <p:nvSpPr>
          <p:cNvPr id="53" name="Text 48"/>
          <p:cNvSpPr/>
          <p:nvPr/>
        </p:nvSpPr>
        <p:spPr>
          <a:xfrm>
            <a:off x="5074920" y="3745992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887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¿Hay algo que funciona en tu territorio que otros no conocen?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4" name="Shape 49"/>
          <p:cNvSpPr/>
          <p:nvPr/>
        </p:nvSpPr>
        <p:spPr>
          <a:xfrm>
            <a:off x="5074920" y="4056888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5" name="Shape 50"/>
          <p:cNvSpPr/>
          <p:nvPr/>
        </p:nvSpPr>
        <p:spPr>
          <a:xfrm>
            <a:off x="5074920" y="4177937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6" name="Shape 51"/>
          <p:cNvSpPr/>
          <p:nvPr/>
        </p:nvSpPr>
        <p:spPr>
          <a:xfrm>
            <a:off x="5074920" y="4298986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7" name="Shape 52"/>
          <p:cNvSpPr/>
          <p:nvPr/>
        </p:nvSpPr>
        <p:spPr>
          <a:xfrm>
            <a:off x="5074920" y="4420035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8" name="Shape 53"/>
          <p:cNvSpPr/>
          <p:nvPr/>
        </p:nvSpPr>
        <p:spPr>
          <a:xfrm>
            <a:off x="5074920" y="4541085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9" name="Shape 54"/>
          <p:cNvSpPr/>
          <p:nvPr/>
        </p:nvSpPr>
        <p:spPr>
          <a:xfrm>
            <a:off x="5074920" y="4662134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60" name="Shape 55"/>
          <p:cNvSpPr/>
          <p:nvPr/>
        </p:nvSpPr>
        <p:spPr>
          <a:xfrm>
            <a:off x="5074920" y="4783183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61" name="Shape 56"/>
          <p:cNvSpPr/>
          <p:nvPr/>
        </p:nvSpPr>
        <p:spPr>
          <a:xfrm>
            <a:off x="228600" y="4940808"/>
            <a:ext cx="4434840" cy="0"/>
          </a:xfrm>
          <a:prstGeom prst="line">
            <a:avLst/>
          </a:prstGeom>
          <a:noFill/>
          <a:ln w="5080">
            <a:solidFill>
              <a:srgbClr val="D3D1C7"/>
            </a:solidFill>
            <a:prstDash val="solid"/>
          </a:ln>
        </p:spPr>
      </p:sp>
      <p:sp>
        <p:nvSpPr>
          <p:cNvPr id="62" name="Shape 57"/>
          <p:cNvSpPr/>
          <p:nvPr/>
        </p:nvSpPr>
        <p:spPr>
          <a:xfrm>
            <a:off x="4983480" y="4940808"/>
            <a:ext cx="6949440" cy="0"/>
          </a:xfrm>
          <a:prstGeom prst="line">
            <a:avLst/>
          </a:prstGeom>
          <a:noFill/>
          <a:ln w="5080">
            <a:solidFill>
              <a:srgbClr val="D3D1C7"/>
            </a:solidFill>
            <a:prstDash val="solid"/>
          </a:ln>
        </p:spPr>
      </p:sp>
      <p:sp>
        <p:nvSpPr>
          <p:cNvPr id="63" name="Shape 58"/>
          <p:cNvSpPr/>
          <p:nvPr/>
        </p:nvSpPr>
        <p:spPr>
          <a:xfrm>
            <a:off x="228600" y="4940808"/>
            <a:ext cx="4434840" cy="246888"/>
          </a:xfrm>
          <a:prstGeom prst="rect">
            <a:avLst/>
          </a:prstGeom>
          <a:solidFill>
            <a:srgbClr val="EAF3DE"/>
          </a:solidFill>
          <a:ln w="12700">
            <a:solidFill>
              <a:srgbClr val="EAF3DE"/>
            </a:solidFill>
            <a:prstDash val="solid"/>
          </a:ln>
        </p:spPr>
      </p:sp>
      <p:sp>
        <p:nvSpPr>
          <p:cNvPr id="64" name="Text 59"/>
          <p:cNvSpPr/>
          <p:nvPr/>
        </p:nvSpPr>
        <p:spPr>
          <a:xfrm>
            <a:off x="301752" y="4940808"/>
            <a:ext cx="4343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3B6D1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Cómo organizamos el intercambio entre profesionales</a:t>
            </a:r>
            <a:endParaRPr lang="en-US" sz="9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5" name="Shape 60"/>
          <p:cNvSpPr/>
          <p:nvPr/>
        </p:nvSpPr>
        <p:spPr>
          <a:xfrm>
            <a:off x="283464" y="5302606"/>
            <a:ext cx="91440" cy="91440"/>
          </a:xfrm>
          <a:prstGeom prst="ellipse">
            <a:avLst/>
          </a:prstGeom>
          <a:solidFill>
            <a:srgbClr val="76B06A"/>
          </a:solidFill>
          <a:ln w="12700">
            <a:solidFill>
              <a:srgbClr val="76B06A"/>
            </a:solidFill>
            <a:prstDash val="solid"/>
          </a:ln>
        </p:spPr>
      </p:sp>
      <p:sp>
        <p:nvSpPr>
          <p:cNvPr id="66" name="Text 61"/>
          <p:cNvSpPr/>
          <p:nvPr/>
        </p:nvSpPr>
        <p:spPr>
          <a:xfrm>
            <a:off x="429768" y="5233416"/>
            <a:ext cx="4178808" cy="248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Coordinación estable que garantice la continuidad de la red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7" name="Shape 62"/>
          <p:cNvSpPr/>
          <p:nvPr/>
        </p:nvSpPr>
        <p:spPr>
          <a:xfrm>
            <a:off x="283464" y="5550713"/>
            <a:ext cx="91440" cy="91440"/>
          </a:xfrm>
          <a:prstGeom prst="ellipse">
            <a:avLst/>
          </a:prstGeom>
          <a:solidFill>
            <a:srgbClr val="76B06A"/>
          </a:solidFill>
          <a:ln w="12700">
            <a:solidFill>
              <a:srgbClr val="76B06A"/>
            </a:solidFill>
            <a:prstDash val="solid"/>
          </a:ln>
        </p:spPr>
      </p:sp>
      <p:sp>
        <p:nvSpPr>
          <p:cNvPr id="68" name="Text 63"/>
          <p:cNvSpPr/>
          <p:nvPr/>
        </p:nvSpPr>
        <p:spPr>
          <a:xfrm>
            <a:off x="429768" y="5481523"/>
            <a:ext cx="4178808" cy="248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Articularse con las redes que ya existen, no añadir una capa más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9" name="Shape 64"/>
          <p:cNvSpPr/>
          <p:nvPr/>
        </p:nvSpPr>
        <p:spPr>
          <a:xfrm>
            <a:off x="283464" y="5798820"/>
            <a:ext cx="91440" cy="91440"/>
          </a:xfrm>
          <a:prstGeom prst="ellipse">
            <a:avLst/>
          </a:prstGeom>
          <a:solidFill>
            <a:srgbClr val="76B06A"/>
          </a:solidFill>
          <a:ln w="12700">
            <a:solidFill>
              <a:srgbClr val="76B06A"/>
            </a:solidFill>
            <a:prstDash val="solid"/>
          </a:ln>
        </p:spPr>
      </p:sp>
      <p:sp>
        <p:nvSpPr>
          <p:cNvPr id="70" name="Text 65"/>
          <p:cNvSpPr/>
          <p:nvPr/>
        </p:nvSpPr>
        <p:spPr>
          <a:xfrm>
            <a:off x="429768" y="5729630"/>
            <a:ext cx="4178808" cy="248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Espacios de intercambio desde la práctica: sesiones cortas, con avances visibles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1" name="Shape 66"/>
          <p:cNvSpPr/>
          <p:nvPr/>
        </p:nvSpPr>
        <p:spPr>
          <a:xfrm>
            <a:off x="283464" y="6046927"/>
            <a:ext cx="91440" cy="91440"/>
          </a:xfrm>
          <a:prstGeom prst="ellipse">
            <a:avLst/>
          </a:prstGeom>
          <a:solidFill>
            <a:srgbClr val="76B06A"/>
          </a:solidFill>
          <a:ln w="12700">
            <a:solidFill>
              <a:srgbClr val="76B06A"/>
            </a:solidFill>
            <a:prstDash val="solid"/>
          </a:ln>
        </p:spPr>
      </p:sp>
      <p:sp>
        <p:nvSpPr>
          <p:cNvPr id="72" name="Text 67"/>
          <p:cNvSpPr/>
          <p:nvPr/>
        </p:nvSpPr>
        <p:spPr>
          <a:xfrm>
            <a:off x="429768" y="5977738"/>
            <a:ext cx="4178808" cy="248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Confianza y apoyo mutuo: sin ella nadie comparte lo que importa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3" name="Shape 68"/>
          <p:cNvSpPr/>
          <p:nvPr/>
        </p:nvSpPr>
        <p:spPr>
          <a:xfrm>
            <a:off x="283464" y="6295034"/>
            <a:ext cx="91440" cy="91440"/>
          </a:xfrm>
          <a:prstGeom prst="ellipse">
            <a:avLst/>
          </a:prstGeom>
          <a:solidFill>
            <a:srgbClr val="76B06A"/>
          </a:solidFill>
          <a:ln w="12700">
            <a:solidFill>
              <a:srgbClr val="76B06A"/>
            </a:solidFill>
            <a:prstDash val="solid"/>
          </a:ln>
        </p:spPr>
      </p:sp>
      <p:sp>
        <p:nvSpPr>
          <p:cNvPr id="74" name="Text 69"/>
          <p:cNvSpPr/>
          <p:nvPr/>
        </p:nvSpPr>
        <p:spPr>
          <a:xfrm>
            <a:off x="429768" y="6225845"/>
            <a:ext cx="4178808" cy="248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Herramientas digitales compartidas y coherentes con el modelo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5" name="Text 70"/>
          <p:cNvSpPr/>
          <p:nvPr/>
        </p:nvSpPr>
        <p:spPr>
          <a:xfrm>
            <a:off x="4983480" y="4940808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F895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¿Cómo nos organizamos sin añadir una carga más?</a:t>
            </a:r>
            <a:endParaRPr lang="en-US" sz="950" dirty="0">
              <a:solidFill>
                <a:srgbClr val="4F895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6" name="Shape 71"/>
          <p:cNvSpPr/>
          <p:nvPr/>
        </p:nvSpPr>
        <p:spPr>
          <a:xfrm>
            <a:off x="4983480" y="5224272"/>
            <a:ext cx="6949440" cy="1231392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  <a:prstDash val="solid"/>
          </a:ln>
        </p:spPr>
      </p:sp>
      <p:sp>
        <p:nvSpPr>
          <p:cNvPr id="77" name="Text 72"/>
          <p:cNvSpPr/>
          <p:nvPr/>
        </p:nvSpPr>
        <p:spPr>
          <a:xfrm>
            <a:off x="5074920" y="5279136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887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¿Qué herramientas usamos ya? ¿Qué nos falta?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8" name="Shape 73"/>
          <p:cNvSpPr/>
          <p:nvPr/>
        </p:nvSpPr>
        <p:spPr>
          <a:xfrm>
            <a:off x="5074920" y="5590032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79" name="Shape 74"/>
          <p:cNvSpPr/>
          <p:nvPr/>
        </p:nvSpPr>
        <p:spPr>
          <a:xfrm>
            <a:off x="5074920" y="5711081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80" name="Shape 75"/>
          <p:cNvSpPr/>
          <p:nvPr/>
        </p:nvSpPr>
        <p:spPr>
          <a:xfrm>
            <a:off x="5074920" y="5832130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81" name="Shape 76"/>
          <p:cNvSpPr/>
          <p:nvPr/>
        </p:nvSpPr>
        <p:spPr>
          <a:xfrm>
            <a:off x="5074920" y="5953179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82" name="Shape 77"/>
          <p:cNvSpPr/>
          <p:nvPr/>
        </p:nvSpPr>
        <p:spPr>
          <a:xfrm>
            <a:off x="5074920" y="6074229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83" name="Shape 78"/>
          <p:cNvSpPr/>
          <p:nvPr/>
        </p:nvSpPr>
        <p:spPr>
          <a:xfrm>
            <a:off x="5074920" y="6195278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84" name="Shape 79"/>
          <p:cNvSpPr/>
          <p:nvPr/>
        </p:nvSpPr>
        <p:spPr>
          <a:xfrm>
            <a:off x="5074920" y="6316327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85" name="Shape 80"/>
          <p:cNvSpPr/>
          <p:nvPr/>
        </p:nvSpPr>
        <p:spPr>
          <a:xfrm>
            <a:off x="182880" y="6492240"/>
            <a:ext cx="11795760" cy="0"/>
          </a:xfrm>
          <a:prstGeom prst="line">
            <a:avLst/>
          </a:prstGeom>
          <a:noFill/>
          <a:ln w="6350">
            <a:solidFill>
              <a:srgbClr val="D3D1C7"/>
            </a:solidFill>
            <a:prstDash val="solid"/>
          </a:ln>
        </p:spPr>
      </p:sp>
      <p:sp>
        <p:nvSpPr>
          <p:cNvPr id="86" name="Text 81"/>
          <p:cNvSpPr/>
          <p:nvPr/>
        </p:nvSpPr>
        <p:spPr>
          <a:xfrm>
            <a:off x="228600" y="652881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8887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Este proyecto está cofinanciado en un 43% por la Unión Europea a través del Plan Estratégico de la PAC (Fondos FEADER) gestionados por el MAPA · Importe: 144.475,91 €</a:t>
            </a:r>
            <a:endParaRPr lang="en-US" sz="7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7" name="Text 82"/>
          <p:cNvSpPr/>
          <p:nvPr/>
        </p:nvSpPr>
        <p:spPr>
          <a:xfrm>
            <a:off x="8961120" y="6528816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4F895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Seminario Estatal RIA-CCC</a:t>
            </a:r>
            <a:endParaRPr lang="en-US" sz="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 algn="r">
              <a:buNone/>
            </a:pPr>
            <a:r>
              <a:rPr lang="en-US" sz="800" b="1" dirty="0">
                <a:solidFill>
                  <a:srgbClr val="4F895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Madrid, 4 de junio de 2026</a:t>
            </a:r>
            <a:endParaRPr lang="en-US" sz="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96" name="Imagen 95">
            <a:extLst>
              <a:ext uri="{FF2B5EF4-FFF2-40B4-BE49-F238E27FC236}">
                <a16:creationId xmlns:a16="http://schemas.microsoft.com/office/drawing/2014/main" id="{DF0855B9-51E4-45CF-A484-F2814F594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120" y="452141"/>
            <a:ext cx="3085453" cy="631423"/>
          </a:xfrm>
          <a:prstGeom prst="rect">
            <a:avLst/>
          </a:prstGeom>
        </p:spPr>
      </p:pic>
      <p:pic>
        <p:nvPicPr>
          <p:cNvPr id="97" name="Gráfico 96">
            <a:extLst>
              <a:ext uri="{FF2B5EF4-FFF2-40B4-BE49-F238E27FC236}">
                <a16:creationId xmlns:a16="http://schemas.microsoft.com/office/drawing/2014/main" id="{5F4D2E6C-286A-4C8C-8F4A-EE2A5AAFA1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0" y="490814"/>
            <a:ext cx="1613146" cy="574234"/>
          </a:xfrm>
          <a:prstGeom prst="rect">
            <a:avLst/>
          </a:prstGeom>
        </p:spPr>
      </p:pic>
      <p:sp>
        <p:nvSpPr>
          <p:cNvPr id="98" name="Shape 16">
            <a:extLst>
              <a:ext uri="{FF2B5EF4-FFF2-40B4-BE49-F238E27FC236}">
                <a16:creationId xmlns:a16="http://schemas.microsoft.com/office/drawing/2014/main" id="{4D5BBA32-E30E-4190-AC2D-1BAFD72ECB66}"/>
              </a:ext>
            </a:extLst>
          </p:cNvPr>
          <p:cNvSpPr/>
          <p:nvPr/>
        </p:nvSpPr>
        <p:spPr>
          <a:xfrm>
            <a:off x="283464" y="3137688"/>
            <a:ext cx="91440" cy="91440"/>
          </a:xfrm>
          <a:prstGeom prst="ellipse">
            <a:avLst/>
          </a:prstGeom>
          <a:solidFill>
            <a:srgbClr val="76B06A"/>
          </a:solidFill>
          <a:ln w="12700">
            <a:solidFill>
              <a:srgbClr val="76B06A"/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ángulo 75">
            <a:extLst>
              <a:ext uri="{FF2B5EF4-FFF2-40B4-BE49-F238E27FC236}">
                <a16:creationId xmlns:a16="http://schemas.microsoft.com/office/drawing/2014/main" id="{9F177896-9708-4FAE-A3F0-C23F2DECD232}"/>
              </a:ext>
            </a:extLst>
          </p:cNvPr>
          <p:cNvSpPr/>
          <p:nvPr/>
        </p:nvSpPr>
        <p:spPr>
          <a:xfrm>
            <a:off x="0" y="0"/>
            <a:ext cx="12192000" cy="1206997"/>
          </a:xfrm>
          <a:prstGeom prst="rect">
            <a:avLst/>
          </a:prstGeom>
          <a:solidFill>
            <a:srgbClr val="0A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ext 0"/>
          <p:cNvSpPr/>
          <p:nvPr/>
        </p:nvSpPr>
        <p:spPr>
          <a:xfrm>
            <a:off x="2331720" y="91440"/>
            <a:ext cx="2046849" cy="256032"/>
          </a:xfrm>
          <a:prstGeom prst="rect">
            <a:avLst/>
          </a:prstGeom>
          <a:solidFill>
            <a:srgbClr val="0A6E7C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OBJETIVO 02 · INTERNO</a:t>
            </a:r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2338314" y="458570"/>
            <a:ext cx="6583680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Ordenar y compartir lo que sabemos</a:t>
            </a:r>
            <a:endParaRPr lang="en-US" sz="2800" dirty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Shape 2"/>
          <p:cNvSpPr/>
          <p:nvPr/>
        </p:nvSpPr>
        <p:spPr>
          <a:xfrm>
            <a:off x="182880" y="1207008"/>
            <a:ext cx="11795760" cy="0"/>
          </a:xfrm>
          <a:prstGeom prst="line">
            <a:avLst/>
          </a:prstGeom>
          <a:noFill/>
          <a:ln w="6350">
            <a:solidFill>
              <a:srgbClr val="D3D1C7"/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0" y="1225296"/>
            <a:ext cx="12161520" cy="329184"/>
          </a:xfrm>
          <a:prstGeom prst="rect">
            <a:avLst/>
          </a:prstGeom>
          <a:solidFill>
            <a:srgbClr val="D6EEF2"/>
          </a:solidFill>
          <a:ln w="12700">
            <a:solidFill>
              <a:srgbClr val="D6EEF2"/>
            </a:solidFill>
            <a:prstDash val="solid"/>
          </a:ln>
        </p:spPr>
      </p:sp>
      <p:sp>
        <p:nvSpPr>
          <p:cNvPr id="9" name="Text 4"/>
          <p:cNvSpPr/>
          <p:nvPr/>
        </p:nvSpPr>
        <p:spPr>
          <a:xfrm>
            <a:off x="228600" y="1243584"/>
            <a:ext cx="1170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8506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Convertir la experiencia dispersa </a:t>
            </a:r>
            <a:r>
              <a:rPr lang="en-US" sz="1050" dirty="0" err="1">
                <a:solidFill>
                  <a:srgbClr val="08506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</a:t>
            </a:r>
            <a:r>
              <a:rPr lang="en-US" sz="1050" dirty="0">
                <a:solidFill>
                  <a:srgbClr val="08506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50" dirty="0" err="1">
                <a:solidFill>
                  <a:srgbClr val="08506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conocimiento</a:t>
            </a:r>
            <a:r>
              <a:rPr lang="en-US" sz="1050" dirty="0">
                <a:solidFill>
                  <a:srgbClr val="08506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50" dirty="0" err="1">
                <a:solidFill>
                  <a:srgbClr val="08506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accesible</a:t>
            </a:r>
            <a:r>
              <a:rPr lang="en-US" sz="1050" dirty="0">
                <a:solidFill>
                  <a:srgbClr val="08506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La red lo </a:t>
            </a:r>
            <a:r>
              <a:rPr lang="en-US" sz="1050" dirty="0" err="1">
                <a:solidFill>
                  <a:srgbClr val="08506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puede</a:t>
            </a:r>
            <a:r>
              <a:rPr lang="en-US" sz="1050" dirty="0">
                <a:solidFill>
                  <a:srgbClr val="08506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hacer por sí misma.</a:t>
            </a:r>
            <a:endParaRPr lang="en-US" sz="10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Shape 5"/>
          <p:cNvSpPr/>
          <p:nvPr/>
        </p:nvSpPr>
        <p:spPr>
          <a:xfrm>
            <a:off x="228600" y="1591056"/>
            <a:ext cx="1737360" cy="237744"/>
          </a:xfrm>
          <a:prstGeom prst="rect">
            <a:avLst/>
          </a:prstGeom>
          <a:solidFill>
            <a:srgbClr val="0A6E7C"/>
          </a:solidFill>
          <a:ln w="12700">
            <a:solidFill>
              <a:srgbClr val="0A6E7C"/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228600" y="1591056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50" b="1" kern="0" spc="10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TEMAS PRIORITARIOS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4983480" y="1591056"/>
            <a:ext cx="2011680" cy="237744"/>
          </a:xfrm>
          <a:prstGeom prst="rect">
            <a:avLst/>
          </a:prstGeom>
          <a:solidFill>
            <a:srgbClr val="0A6E7C"/>
          </a:solidFill>
          <a:ln w="12700">
            <a:solidFill>
              <a:srgbClr val="4F8952"/>
            </a:solidFill>
            <a:prstDash val="solid"/>
          </a:ln>
        </p:spPr>
      </p:sp>
      <p:sp>
        <p:nvSpPr>
          <p:cNvPr id="13" name="Text 8"/>
          <p:cNvSpPr/>
          <p:nvPr/>
        </p:nvSpPr>
        <p:spPr>
          <a:xfrm>
            <a:off x="4983480" y="1591056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PROPUESTAS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4846320" y="1591056"/>
            <a:ext cx="0" cy="4837176"/>
          </a:xfrm>
          <a:prstGeom prst="line">
            <a:avLst/>
          </a:prstGeom>
          <a:noFill/>
          <a:ln w="6350">
            <a:solidFill>
              <a:srgbClr val="D3D1C7"/>
            </a:solidFill>
            <a:prstDash val="dash"/>
          </a:ln>
        </p:spPr>
      </p:sp>
      <p:sp>
        <p:nvSpPr>
          <p:cNvPr id="15" name="Shape 10"/>
          <p:cNvSpPr/>
          <p:nvPr/>
        </p:nvSpPr>
        <p:spPr>
          <a:xfrm>
            <a:off x="228600" y="1874520"/>
            <a:ext cx="4434840" cy="246888"/>
          </a:xfrm>
          <a:prstGeom prst="rect">
            <a:avLst/>
          </a:prstGeom>
          <a:solidFill>
            <a:srgbClr val="D6EEF2"/>
          </a:solidFill>
          <a:ln w="12700">
            <a:solidFill>
              <a:srgbClr val="D6EEF2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301752" y="1874520"/>
            <a:ext cx="4343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8506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Experiencias y casos de referencia</a:t>
            </a:r>
            <a:endParaRPr lang="en-US" sz="9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283464" y="2319020"/>
            <a:ext cx="91440" cy="91440"/>
          </a:xfrm>
          <a:prstGeom prst="ellipse">
            <a:avLst/>
          </a:prstGeom>
          <a:solidFill>
            <a:srgbClr val="0A899C"/>
          </a:solidFill>
          <a:ln w="12700">
            <a:solidFill>
              <a:srgbClr val="0A899C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429768" y="2167128"/>
            <a:ext cx="4178808" cy="413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Base de datos de experiencias de CCC: fichas con punto de partida, metodología y resultados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283464" y="2732532"/>
            <a:ext cx="91440" cy="91440"/>
          </a:xfrm>
          <a:prstGeom prst="ellipse">
            <a:avLst/>
          </a:prstGeom>
          <a:solidFill>
            <a:srgbClr val="0A899C"/>
          </a:solidFill>
          <a:ln w="12700">
            <a:solidFill>
              <a:srgbClr val="0A899C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429768" y="2580640"/>
            <a:ext cx="4178808" cy="413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Documentar casos de CCC, modelos de asesoramiento formal e informal que ya funcionan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Shape 16"/>
          <p:cNvSpPr/>
          <p:nvPr/>
        </p:nvSpPr>
        <p:spPr>
          <a:xfrm>
            <a:off x="283464" y="3146044"/>
            <a:ext cx="91440" cy="91440"/>
          </a:xfrm>
          <a:prstGeom prst="ellipse">
            <a:avLst/>
          </a:prstGeom>
          <a:solidFill>
            <a:srgbClr val="0A899C"/>
          </a:solidFill>
          <a:ln w="12700">
            <a:solidFill>
              <a:srgbClr val="0A899C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429768" y="2994152"/>
            <a:ext cx="4178808" cy="413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Mapa de infraestructuras y figuras intermedias: obradores, plataformas logísticas, GAL, cocinas municipales, biodistritos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4983480" y="1874520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A6E7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¿Qué documentamos primero?</a:t>
            </a:r>
            <a:endParaRPr lang="en-US" sz="950" dirty="0">
              <a:solidFill>
                <a:srgbClr val="0A6E7C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Shape 19"/>
          <p:cNvSpPr/>
          <p:nvPr/>
        </p:nvSpPr>
        <p:spPr>
          <a:xfrm>
            <a:off x="4983480" y="2157984"/>
            <a:ext cx="6949440" cy="1231392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  <a:prstDash val="solid"/>
          </a:ln>
        </p:spPr>
      </p:sp>
      <p:sp>
        <p:nvSpPr>
          <p:cNvPr id="25" name="Text 20"/>
          <p:cNvSpPr/>
          <p:nvPr/>
        </p:nvSpPr>
        <p:spPr>
          <a:xfrm>
            <a:off x="5074920" y="221284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887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¿Qué casos o modelos de tu territorio deberían estar en la base de datos?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Shape 21"/>
          <p:cNvSpPr/>
          <p:nvPr/>
        </p:nvSpPr>
        <p:spPr>
          <a:xfrm>
            <a:off x="5074920" y="2523744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27" name="Shape 22"/>
          <p:cNvSpPr/>
          <p:nvPr/>
        </p:nvSpPr>
        <p:spPr>
          <a:xfrm>
            <a:off x="5074920" y="2644793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28" name="Shape 23"/>
          <p:cNvSpPr/>
          <p:nvPr/>
        </p:nvSpPr>
        <p:spPr>
          <a:xfrm>
            <a:off x="5074920" y="2765842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29" name="Shape 24"/>
          <p:cNvSpPr/>
          <p:nvPr/>
        </p:nvSpPr>
        <p:spPr>
          <a:xfrm>
            <a:off x="5074920" y="2886891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0" name="Shape 25"/>
          <p:cNvSpPr/>
          <p:nvPr/>
        </p:nvSpPr>
        <p:spPr>
          <a:xfrm>
            <a:off x="5074920" y="3007941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1" name="Shape 26"/>
          <p:cNvSpPr/>
          <p:nvPr/>
        </p:nvSpPr>
        <p:spPr>
          <a:xfrm>
            <a:off x="5074920" y="3128990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2" name="Shape 27"/>
          <p:cNvSpPr/>
          <p:nvPr/>
        </p:nvSpPr>
        <p:spPr>
          <a:xfrm>
            <a:off x="5074920" y="3250039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3" name="Shape 28"/>
          <p:cNvSpPr/>
          <p:nvPr/>
        </p:nvSpPr>
        <p:spPr>
          <a:xfrm>
            <a:off x="228600" y="3407664"/>
            <a:ext cx="4434840" cy="0"/>
          </a:xfrm>
          <a:prstGeom prst="line">
            <a:avLst/>
          </a:prstGeom>
          <a:noFill/>
          <a:ln w="5080">
            <a:solidFill>
              <a:srgbClr val="D3D1C7"/>
            </a:solidFill>
            <a:prstDash val="solid"/>
          </a:ln>
        </p:spPr>
      </p:sp>
      <p:sp>
        <p:nvSpPr>
          <p:cNvPr id="34" name="Shape 29"/>
          <p:cNvSpPr/>
          <p:nvPr/>
        </p:nvSpPr>
        <p:spPr>
          <a:xfrm>
            <a:off x="4983480" y="3407664"/>
            <a:ext cx="6949440" cy="0"/>
          </a:xfrm>
          <a:prstGeom prst="line">
            <a:avLst/>
          </a:prstGeom>
          <a:noFill/>
          <a:ln w="5080">
            <a:solidFill>
              <a:srgbClr val="D3D1C7"/>
            </a:solidFill>
            <a:prstDash val="solid"/>
          </a:ln>
        </p:spPr>
      </p:sp>
      <p:sp>
        <p:nvSpPr>
          <p:cNvPr id="35" name="Shape 30"/>
          <p:cNvSpPr/>
          <p:nvPr/>
        </p:nvSpPr>
        <p:spPr>
          <a:xfrm>
            <a:off x="228600" y="3407664"/>
            <a:ext cx="4434840" cy="246888"/>
          </a:xfrm>
          <a:prstGeom prst="rect">
            <a:avLst/>
          </a:prstGeom>
          <a:solidFill>
            <a:srgbClr val="D6EEF2"/>
          </a:solidFill>
          <a:ln w="12700">
            <a:solidFill>
              <a:srgbClr val="D6EEF2"/>
            </a:solidFill>
            <a:prstDash val="solid"/>
          </a:ln>
        </p:spPr>
      </p:sp>
      <p:sp>
        <p:nvSpPr>
          <p:cNvPr id="36" name="Text 31"/>
          <p:cNvSpPr/>
          <p:nvPr/>
        </p:nvSpPr>
        <p:spPr>
          <a:xfrm>
            <a:off x="301752" y="3407664"/>
            <a:ext cx="4343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8506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Guías, recursos y herramientas prácticas</a:t>
            </a:r>
            <a:endParaRPr lang="en-US" sz="9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7" name="Shape 32"/>
          <p:cNvSpPr/>
          <p:nvPr/>
        </p:nvSpPr>
        <p:spPr>
          <a:xfrm>
            <a:off x="283464" y="3852164"/>
            <a:ext cx="91440" cy="91440"/>
          </a:xfrm>
          <a:prstGeom prst="ellipse">
            <a:avLst/>
          </a:prstGeom>
          <a:solidFill>
            <a:srgbClr val="0A899C"/>
          </a:solidFill>
          <a:ln w="12700">
            <a:solidFill>
              <a:srgbClr val="0A899C"/>
            </a:solidFill>
            <a:prstDash val="solid"/>
          </a:ln>
        </p:spPr>
      </p:sp>
      <p:sp>
        <p:nvSpPr>
          <p:cNvPr id="38" name="Text 33"/>
          <p:cNvSpPr/>
          <p:nvPr/>
        </p:nvSpPr>
        <p:spPr>
          <a:xfrm>
            <a:off x="429768" y="3700272"/>
            <a:ext cx="4178808" cy="413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Materiales divulgativos: qué es el asesoramiento en CCC y para qué sirve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9" name="Shape 34"/>
          <p:cNvSpPr/>
          <p:nvPr/>
        </p:nvSpPr>
        <p:spPr>
          <a:xfrm>
            <a:off x="283464" y="4265676"/>
            <a:ext cx="91440" cy="91440"/>
          </a:xfrm>
          <a:prstGeom prst="ellipse">
            <a:avLst/>
          </a:prstGeom>
          <a:solidFill>
            <a:srgbClr val="0A899C"/>
          </a:solidFill>
          <a:ln w="12700">
            <a:solidFill>
              <a:srgbClr val="0A899C"/>
            </a:solidFill>
            <a:prstDash val="solid"/>
          </a:ln>
        </p:spPr>
      </p:sp>
      <p:sp>
        <p:nvSpPr>
          <p:cNvPr id="40" name="Text 35"/>
          <p:cNvSpPr/>
          <p:nvPr/>
        </p:nvSpPr>
        <p:spPr>
          <a:xfrm>
            <a:off x="429768" y="4113784"/>
            <a:ext cx="4178808" cy="413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Guías prácticas para asesorar: venta y distribución, análisis de costes, normativa, recursos ya existentes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1" name="Shape 36"/>
          <p:cNvSpPr/>
          <p:nvPr/>
        </p:nvSpPr>
        <p:spPr>
          <a:xfrm>
            <a:off x="283464" y="4679188"/>
            <a:ext cx="91440" cy="91440"/>
          </a:xfrm>
          <a:prstGeom prst="ellipse">
            <a:avLst/>
          </a:prstGeom>
          <a:solidFill>
            <a:srgbClr val="0A899C"/>
          </a:solidFill>
          <a:ln w="12700">
            <a:solidFill>
              <a:srgbClr val="0A899C"/>
            </a:solidFill>
            <a:prstDash val="solid"/>
          </a:ln>
        </p:spPr>
      </p:sp>
      <p:sp>
        <p:nvSpPr>
          <p:cNvPr id="42" name="Text 37"/>
          <p:cNvSpPr/>
          <p:nvPr/>
        </p:nvSpPr>
        <p:spPr>
          <a:xfrm>
            <a:off x="429768" y="4527296"/>
            <a:ext cx="4178808" cy="413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Información sobre ayudas y financiación accesible y traducida al lenguaje del sector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3" name="Text 38"/>
          <p:cNvSpPr/>
          <p:nvPr/>
        </p:nvSpPr>
        <p:spPr>
          <a:xfrm>
            <a:off x="4983480" y="3407664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A6E7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¿Qué guías o materiales son más urgentes?</a:t>
            </a:r>
            <a:endParaRPr lang="en-US" sz="950" dirty="0">
              <a:solidFill>
                <a:srgbClr val="0A6E7C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4" name="Shape 39"/>
          <p:cNvSpPr/>
          <p:nvPr/>
        </p:nvSpPr>
        <p:spPr>
          <a:xfrm>
            <a:off x="4983480" y="3691128"/>
            <a:ext cx="6949440" cy="1231392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  <a:prstDash val="solid"/>
          </a:ln>
        </p:spPr>
      </p:sp>
      <p:sp>
        <p:nvSpPr>
          <p:cNvPr id="45" name="Text 40"/>
          <p:cNvSpPr/>
          <p:nvPr/>
        </p:nvSpPr>
        <p:spPr>
          <a:xfrm>
            <a:off x="5074920" y="3745992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887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¿Qué recurso te hubiera ayudado cuando empezaste?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6" name="Shape 41"/>
          <p:cNvSpPr/>
          <p:nvPr/>
        </p:nvSpPr>
        <p:spPr>
          <a:xfrm>
            <a:off x="5074920" y="4056888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47" name="Shape 42"/>
          <p:cNvSpPr/>
          <p:nvPr/>
        </p:nvSpPr>
        <p:spPr>
          <a:xfrm>
            <a:off x="5074920" y="4177937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48" name="Shape 43"/>
          <p:cNvSpPr/>
          <p:nvPr/>
        </p:nvSpPr>
        <p:spPr>
          <a:xfrm>
            <a:off x="5074920" y="4298986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49" name="Shape 44"/>
          <p:cNvSpPr/>
          <p:nvPr/>
        </p:nvSpPr>
        <p:spPr>
          <a:xfrm>
            <a:off x="5074920" y="4420035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0" name="Shape 45"/>
          <p:cNvSpPr/>
          <p:nvPr/>
        </p:nvSpPr>
        <p:spPr>
          <a:xfrm>
            <a:off x="5074920" y="4541085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1" name="Shape 46"/>
          <p:cNvSpPr/>
          <p:nvPr/>
        </p:nvSpPr>
        <p:spPr>
          <a:xfrm>
            <a:off x="5074920" y="4662134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2" name="Shape 47"/>
          <p:cNvSpPr/>
          <p:nvPr/>
        </p:nvSpPr>
        <p:spPr>
          <a:xfrm>
            <a:off x="5074920" y="4783183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3" name="Shape 48"/>
          <p:cNvSpPr/>
          <p:nvPr/>
        </p:nvSpPr>
        <p:spPr>
          <a:xfrm>
            <a:off x="228600" y="4940808"/>
            <a:ext cx="4434840" cy="0"/>
          </a:xfrm>
          <a:prstGeom prst="line">
            <a:avLst/>
          </a:prstGeom>
          <a:noFill/>
          <a:ln w="5080">
            <a:solidFill>
              <a:srgbClr val="D3D1C7"/>
            </a:solidFill>
            <a:prstDash val="solid"/>
          </a:ln>
        </p:spPr>
      </p:sp>
      <p:sp>
        <p:nvSpPr>
          <p:cNvPr id="54" name="Shape 49"/>
          <p:cNvSpPr/>
          <p:nvPr/>
        </p:nvSpPr>
        <p:spPr>
          <a:xfrm>
            <a:off x="4983480" y="4940808"/>
            <a:ext cx="6949440" cy="0"/>
          </a:xfrm>
          <a:prstGeom prst="line">
            <a:avLst/>
          </a:prstGeom>
          <a:noFill/>
          <a:ln w="5080">
            <a:solidFill>
              <a:srgbClr val="D3D1C7"/>
            </a:solidFill>
            <a:prstDash val="solid"/>
          </a:ln>
        </p:spPr>
      </p:sp>
      <p:sp>
        <p:nvSpPr>
          <p:cNvPr id="55" name="Shape 50"/>
          <p:cNvSpPr/>
          <p:nvPr/>
        </p:nvSpPr>
        <p:spPr>
          <a:xfrm>
            <a:off x="228600" y="4940808"/>
            <a:ext cx="4434840" cy="246888"/>
          </a:xfrm>
          <a:prstGeom prst="rect">
            <a:avLst/>
          </a:prstGeom>
          <a:solidFill>
            <a:srgbClr val="D6EEF2"/>
          </a:solidFill>
          <a:ln w="12700">
            <a:solidFill>
              <a:srgbClr val="D6EEF2"/>
            </a:solidFill>
            <a:prstDash val="solid"/>
          </a:ln>
        </p:spPr>
      </p:sp>
      <p:sp>
        <p:nvSpPr>
          <p:cNvPr id="56" name="Text 51"/>
          <p:cNvSpPr/>
          <p:nvPr/>
        </p:nvSpPr>
        <p:spPr>
          <a:xfrm>
            <a:off x="301752" y="4940808"/>
            <a:ext cx="4343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8506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Cómo sistematizamos el conocimiento generado</a:t>
            </a:r>
            <a:endParaRPr lang="en-US" sz="9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7" name="Shape 52"/>
          <p:cNvSpPr/>
          <p:nvPr/>
        </p:nvSpPr>
        <p:spPr>
          <a:xfrm>
            <a:off x="283464" y="5385308"/>
            <a:ext cx="91440" cy="91440"/>
          </a:xfrm>
          <a:prstGeom prst="ellipse">
            <a:avLst/>
          </a:prstGeom>
          <a:solidFill>
            <a:srgbClr val="0A899C"/>
          </a:solidFill>
          <a:ln w="12700">
            <a:solidFill>
              <a:srgbClr val="0A899C"/>
            </a:solidFill>
            <a:prstDash val="solid"/>
          </a:ln>
        </p:spPr>
      </p:sp>
      <p:sp>
        <p:nvSpPr>
          <p:cNvPr id="58" name="Text 53"/>
          <p:cNvSpPr/>
          <p:nvPr/>
        </p:nvSpPr>
        <p:spPr>
          <a:xfrm>
            <a:off x="429768" y="5233416"/>
            <a:ext cx="4178808" cy="413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Identificar materiales útiles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9" name="Shape 54"/>
          <p:cNvSpPr/>
          <p:nvPr/>
        </p:nvSpPr>
        <p:spPr>
          <a:xfrm>
            <a:off x="283464" y="5798820"/>
            <a:ext cx="91440" cy="91440"/>
          </a:xfrm>
          <a:prstGeom prst="ellipse">
            <a:avLst/>
          </a:prstGeom>
          <a:solidFill>
            <a:srgbClr val="0A899C"/>
          </a:solidFill>
          <a:ln w="12700">
            <a:solidFill>
              <a:srgbClr val="0A899C"/>
            </a:solidFill>
            <a:prstDash val="solid"/>
          </a:ln>
        </p:spPr>
      </p:sp>
      <p:sp>
        <p:nvSpPr>
          <p:cNvPr id="60" name="Text 55"/>
          <p:cNvSpPr/>
          <p:nvPr/>
        </p:nvSpPr>
        <p:spPr>
          <a:xfrm>
            <a:off x="429768" y="5646928"/>
            <a:ext cx="4178808" cy="413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Repositorio de conocimiento actualizado y accesible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1" name="Shape 56"/>
          <p:cNvSpPr/>
          <p:nvPr/>
        </p:nvSpPr>
        <p:spPr>
          <a:xfrm>
            <a:off x="283464" y="6212332"/>
            <a:ext cx="91440" cy="91440"/>
          </a:xfrm>
          <a:prstGeom prst="ellipse">
            <a:avLst/>
          </a:prstGeom>
          <a:solidFill>
            <a:srgbClr val="0A899C"/>
          </a:solidFill>
          <a:ln w="12700">
            <a:solidFill>
              <a:srgbClr val="0A899C"/>
            </a:solidFill>
            <a:prstDash val="solid"/>
          </a:ln>
        </p:spPr>
      </p:sp>
      <p:sp>
        <p:nvSpPr>
          <p:cNvPr id="62" name="Text 57"/>
          <p:cNvSpPr/>
          <p:nvPr/>
        </p:nvSpPr>
        <p:spPr>
          <a:xfrm>
            <a:off x="429768" y="6060440"/>
            <a:ext cx="4178808" cy="413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Protocolarizar la sistematización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3" name="Text 58"/>
          <p:cNvSpPr/>
          <p:nvPr/>
        </p:nvSpPr>
        <p:spPr>
          <a:xfrm>
            <a:off x="4983480" y="4940808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A6E7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¿Cómo sistematizamos sin que sea una carga más?</a:t>
            </a:r>
            <a:endParaRPr lang="en-US" sz="950" dirty="0">
              <a:solidFill>
                <a:srgbClr val="0A6E7C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4" name="Shape 59"/>
          <p:cNvSpPr/>
          <p:nvPr/>
        </p:nvSpPr>
        <p:spPr>
          <a:xfrm>
            <a:off x="4983480" y="5224272"/>
            <a:ext cx="6949440" cy="1231392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  <a:prstDash val="solid"/>
          </a:ln>
        </p:spPr>
      </p:sp>
      <p:sp>
        <p:nvSpPr>
          <p:cNvPr id="65" name="Text 60"/>
          <p:cNvSpPr/>
          <p:nvPr/>
        </p:nvSpPr>
        <p:spPr>
          <a:xfrm>
            <a:off x="5074920" y="5279136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887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¿Quién lo hace, cuándo y con qué herramienta?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6" name="Shape 61"/>
          <p:cNvSpPr/>
          <p:nvPr/>
        </p:nvSpPr>
        <p:spPr>
          <a:xfrm>
            <a:off x="5074920" y="5590032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67" name="Shape 62"/>
          <p:cNvSpPr/>
          <p:nvPr/>
        </p:nvSpPr>
        <p:spPr>
          <a:xfrm>
            <a:off x="5074920" y="5711081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68" name="Shape 63"/>
          <p:cNvSpPr/>
          <p:nvPr/>
        </p:nvSpPr>
        <p:spPr>
          <a:xfrm>
            <a:off x="5074920" y="5832130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69" name="Shape 64"/>
          <p:cNvSpPr/>
          <p:nvPr/>
        </p:nvSpPr>
        <p:spPr>
          <a:xfrm>
            <a:off x="5074920" y="5953179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70" name="Shape 65"/>
          <p:cNvSpPr/>
          <p:nvPr/>
        </p:nvSpPr>
        <p:spPr>
          <a:xfrm>
            <a:off x="5074920" y="6074229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71" name="Shape 66"/>
          <p:cNvSpPr/>
          <p:nvPr/>
        </p:nvSpPr>
        <p:spPr>
          <a:xfrm>
            <a:off x="5074920" y="6195278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72" name="Shape 67"/>
          <p:cNvSpPr/>
          <p:nvPr/>
        </p:nvSpPr>
        <p:spPr>
          <a:xfrm>
            <a:off x="5074920" y="6316327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73" name="Shape 68"/>
          <p:cNvSpPr/>
          <p:nvPr/>
        </p:nvSpPr>
        <p:spPr>
          <a:xfrm>
            <a:off x="182880" y="6492240"/>
            <a:ext cx="11795760" cy="0"/>
          </a:xfrm>
          <a:prstGeom prst="line">
            <a:avLst/>
          </a:prstGeom>
          <a:noFill/>
          <a:ln w="6350">
            <a:solidFill>
              <a:srgbClr val="D3D1C7"/>
            </a:solidFill>
            <a:prstDash val="solid"/>
          </a:ln>
        </p:spPr>
      </p:sp>
      <p:sp>
        <p:nvSpPr>
          <p:cNvPr id="74" name="Text 69"/>
          <p:cNvSpPr/>
          <p:nvPr/>
        </p:nvSpPr>
        <p:spPr>
          <a:xfrm>
            <a:off x="228600" y="652881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8887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Este proyecto está cofinanciado en un 43% por la Unión Europea a través del Plan Estratégico de la PAC (Fondos FEADER) gestionados por el MAPA · Importe: 144.475,91 €</a:t>
            </a:r>
            <a:endParaRPr lang="en-US" sz="7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5" name="Text 70"/>
          <p:cNvSpPr/>
          <p:nvPr/>
        </p:nvSpPr>
        <p:spPr>
          <a:xfrm>
            <a:off x="8961120" y="6528816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0A6E7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Seminario Estatal RIA-CCC</a:t>
            </a:r>
            <a:endParaRPr lang="en-US" sz="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 algn="r">
              <a:buNone/>
            </a:pPr>
            <a:r>
              <a:rPr lang="en-US" sz="800" b="1" dirty="0">
                <a:solidFill>
                  <a:srgbClr val="0A6E7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Madrid, 4 de junio de 2026</a:t>
            </a:r>
            <a:endParaRPr lang="en-US" sz="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7" name="Imagen 76">
            <a:extLst>
              <a:ext uri="{FF2B5EF4-FFF2-40B4-BE49-F238E27FC236}">
                <a16:creationId xmlns:a16="http://schemas.microsoft.com/office/drawing/2014/main" id="{44EE2FC2-7DBE-4D7C-A5D0-62705B27A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120" y="458570"/>
            <a:ext cx="3085453" cy="631423"/>
          </a:xfrm>
          <a:prstGeom prst="rect">
            <a:avLst/>
          </a:prstGeom>
        </p:spPr>
      </p:pic>
      <p:pic>
        <p:nvPicPr>
          <p:cNvPr id="78" name="Gráfico 77">
            <a:extLst>
              <a:ext uri="{FF2B5EF4-FFF2-40B4-BE49-F238E27FC236}">
                <a16:creationId xmlns:a16="http://schemas.microsoft.com/office/drawing/2014/main" id="{F8AD22A8-3C49-4BB0-A6F0-779B573219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0" y="486378"/>
            <a:ext cx="1613146" cy="57423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ángulo 57">
            <a:extLst>
              <a:ext uri="{FF2B5EF4-FFF2-40B4-BE49-F238E27FC236}">
                <a16:creationId xmlns:a16="http://schemas.microsoft.com/office/drawing/2014/main" id="{37B44864-4D48-432C-ADEB-B4460E805F67}"/>
              </a:ext>
            </a:extLst>
          </p:cNvPr>
          <p:cNvSpPr/>
          <p:nvPr/>
        </p:nvSpPr>
        <p:spPr>
          <a:xfrm>
            <a:off x="0" y="0"/>
            <a:ext cx="12192000" cy="1206997"/>
          </a:xfrm>
          <a:prstGeom prst="rect">
            <a:avLst/>
          </a:prstGeom>
          <a:solidFill>
            <a:srgbClr val="9A7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Text 0"/>
          <p:cNvSpPr/>
          <p:nvPr/>
        </p:nvSpPr>
        <p:spPr>
          <a:xfrm>
            <a:off x="2331720" y="9144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OBJETIVO 03 · INTERNO-EXTERNO</a:t>
            </a:r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2331720" y="449020"/>
            <a:ext cx="6583680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Que se reconozca el trabajo</a:t>
            </a:r>
            <a:endParaRPr lang="en-US" sz="2800" dirty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Shape 2"/>
          <p:cNvSpPr/>
          <p:nvPr/>
        </p:nvSpPr>
        <p:spPr>
          <a:xfrm>
            <a:off x="182880" y="1207008"/>
            <a:ext cx="11795760" cy="0"/>
          </a:xfrm>
          <a:prstGeom prst="line">
            <a:avLst/>
          </a:prstGeom>
          <a:noFill/>
          <a:ln w="6350">
            <a:solidFill>
              <a:srgbClr val="D3D1C7"/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0" y="1225296"/>
            <a:ext cx="12161520" cy="329184"/>
          </a:xfrm>
          <a:prstGeom prst="rect">
            <a:avLst/>
          </a:prstGeom>
          <a:solidFill>
            <a:srgbClr val="FDF3D0"/>
          </a:solidFill>
          <a:ln w="12700">
            <a:solidFill>
              <a:srgbClr val="FDF3D0"/>
            </a:solidFill>
            <a:prstDash val="solid"/>
          </a:ln>
        </p:spPr>
      </p:sp>
      <p:sp>
        <p:nvSpPr>
          <p:cNvPr id="9" name="Text 4"/>
          <p:cNvSpPr/>
          <p:nvPr/>
        </p:nvSpPr>
        <p:spPr>
          <a:xfrm>
            <a:off x="228600" y="1243584"/>
            <a:ext cx="1170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52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Cambio de mirada y de estatus. Parte interna de autoreconocimiento y parte externa de visibilización.</a:t>
            </a:r>
            <a:endParaRPr lang="en-US" sz="10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Shape 5"/>
          <p:cNvSpPr/>
          <p:nvPr/>
        </p:nvSpPr>
        <p:spPr>
          <a:xfrm>
            <a:off x="228600" y="1591056"/>
            <a:ext cx="1737360" cy="237744"/>
          </a:xfrm>
          <a:prstGeom prst="rect">
            <a:avLst/>
          </a:prstGeom>
          <a:solidFill>
            <a:srgbClr val="9A7600"/>
          </a:solidFill>
          <a:ln w="12700">
            <a:solidFill>
              <a:srgbClr val="9A7600"/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228600" y="1591056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50" b="1" kern="0" spc="10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TEMAS PRIORITARIOS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4983480" y="1591056"/>
            <a:ext cx="2011680" cy="237744"/>
          </a:xfrm>
          <a:prstGeom prst="rect">
            <a:avLst/>
          </a:prstGeom>
          <a:solidFill>
            <a:srgbClr val="9A7600"/>
          </a:solidFill>
          <a:ln w="12700">
            <a:noFill/>
            <a:prstDash val="solid"/>
          </a:ln>
        </p:spPr>
      </p:sp>
      <p:sp>
        <p:nvSpPr>
          <p:cNvPr id="13" name="Text 8"/>
          <p:cNvSpPr/>
          <p:nvPr/>
        </p:nvSpPr>
        <p:spPr>
          <a:xfrm>
            <a:off x="4983480" y="1591056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PROPUESTAS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4846320" y="1591056"/>
            <a:ext cx="0" cy="4837176"/>
          </a:xfrm>
          <a:prstGeom prst="line">
            <a:avLst/>
          </a:prstGeom>
          <a:noFill/>
          <a:ln w="6350">
            <a:solidFill>
              <a:srgbClr val="D3D1C7"/>
            </a:solidFill>
            <a:prstDash val="dash"/>
          </a:ln>
        </p:spPr>
      </p:sp>
      <p:sp>
        <p:nvSpPr>
          <p:cNvPr id="15" name="Shape 10"/>
          <p:cNvSpPr/>
          <p:nvPr/>
        </p:nvSpPr>
        <p:spPr>
          <a:xfrm>
            <a:off x="228600" y="1874520"/>
            <a:ext cx="4434840" cy="246888"/>
          </a:xfrm>
          <a:prstGeom prst="rect">
            <a:avLst/>
          </a:prstGeom>
          <a:solidFill>
            <a:srgbClr val="FDF3D0"/>
          </a:solidFill>
          <a:ln w="12700">
            <a:solidFill>
              <a:srgbClr val="FDF3D0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301752" y="1874520"/>
            <a:ext cx="4343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B52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Visibilizar la figura del asesor/a en CCC</a:t>
            </a:r>
            <a:endParaRPr lang="en-US" sz="9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283464" y="2368296"/>
            <a:ext cx="91440" cy="91440"/>
          </a:xfrm>
          <a:prstGeom prst="ellipse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429768" y="2167128"/>
            <a:ext cx="41788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Identificarse como asesor/a en CCC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283464" y="2880360"/>
            <a:ext cx="91440" cy="91440"/>
          </a:xfrm>
          <a:prstGeom prst="ellipse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429768" y="2679192"/>
            <a:ext cx="41788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Buscar y generar referentes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Shape 16"/>
          <p:cNvSpPr/>
          <p:nvPr/>
        </p:nvSpPr>
        <p:spPr>
          <a:xfrm>
            <a:off x="283464" y="3392424"/>
            <a:ext cx="91440" cy="91440"/>
          </a:xfrm>
          <a:prstGeom prst="ellipse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429768" y="3191256"/>
            <a:ext cx="41788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Campaña de identidad: "Yo también asesoro en CCC"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4983480" y="1874520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9A76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¿Cómo nos nombramos y nos hacemos visibles?</a:t>
            </a:r>
            <a:endParaRPr lang="en-US" sz="950" dirty="0">
              <a:solidFill>
                <a:srgbClr val="9A76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Shape 19"/>
          <p:cNvSpPr/>
          <p:nvPr/>
        </p:nvSpPr>
        <p:spPr>
          <a:xfrm>
            <a:off x="4983480" y="2157984"/>
            <a:ext cx="6949440" cy="1997964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  <a:prstDash val="solid"/>
          </a:ln>
        </p:spPr>
      </p:sp>
      <p:sp>
        <p:nvSpPr>
          <p:cNvPr id="25" name="Text 20"/>
          <p:cNvSpPr/>
          <p:nvPr/>
        </p:nvSpPr>
        <p:spPr>
          <a:xfrm>
            <a:off x="5074920" y="221284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887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¿Qué referentes existen ya? ¿Cómo los difundimos?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Shape 21"/>
          <p:cNvSpPr/>
          <p:nvPr/>
        </p:nvSpPr>
        <p:spPr>
          <a:xfrm>
            <a:off x="5074920" y="2523744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27" name="Shape 22"/>
          <p:cNvSpPr/>
          <p:nvPr/>
        </p:nvSpPr>
        <p:spPr>
          <a:xfrm>
            <a:off x="5074920" y="2754303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28" name="Shape 23"/>
          <p:cNvSpPr/>
          <p:nvPr/>
        </p:nvSpPr>
        <p:spPr>
          <a:xfrm>
            <a:off x="5074920" y="2984863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29" name="Shape 24"/>
          <p:cNvSpPr/>
          <p:nvPr/>
        </p:nvSpPr>
        <p:spPr>
          <a:xfrm>
            <a:off x="5074920" y="3215422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0" name="Shape 25"/>
          <p:cNvSpPr/>
          <p:nvPr/>
        </p:nvSpPr>
        <p:spPr>
          <a:xfrm>
            <a:off x="5074920" y="3445982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1" name="Shape 26"/>
          <p:cNvSpPr/>
          <p:nvPr/>
        </p:nvSpPr>
        <p:spPr>
          <a:xfrm>
            <a:off x="5074920" y="3676541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2" name="Shape 27"/>
          <p:cNvSpPr/>
          <p:nvPr/>
        </p:nvSpPr>
        <p:spPr>
          <a:xfrm>
            <a:off x="5074920" y="3907101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3" name="Shape 28"/>
          <p:cNvSpPr/>
          <p:nvPr/>
        </p:nvSpPr>
        <p:spPr>
          <a:xfrm>
            <a:off x="228600" y="4174236"/>
            <a:ext cx="4434840" cy="0"/>
          </a:xfrm>
          <a:prstGeom prst="line">
            <a:avLst/>
          </a:prstGeom>
          <a:noFill/>
          <a:ln w="5080">
            <a:solidFill>
              <a:srgbClr val="D3D1C7"/>
            </a:solidFill>
            <a:prstDash val="solid"/>
          </a:ln>
        </p:spPr>
      </p:sp>
      <p:sp>
        <p:nvSpPr>
          <p:cNvPr id="34" name="Shape 29"/>
          <p:cNvSpPr/>
          <p:nvPr/>
        </p:nvSpPr>
        <p:spPr>
          <a:xfrm>
            <a:off x="4983480" y="4174236"/>
            <a:ext cx="6949440" cy="0"/>
          </a:xfrm>
          <a:prstGeom prst="line">
            <a:avLst/>
          </a:prstGeom>
          <a:noFill/>
          <a:ln w="5080">
            <a:solidFill>
              <a:srgbClr val="D3D1C7"/>
            </a:solidFill>
            <a:prstDash val="solid"/>
          </a:ln>
        </p:spPr>
      </p:sp>
      <p:sp>
        <p:nvSpPr>
          <p:cNvPr id="35" name="Shape 30"/>
          <p:cNvSpPr/>
          <p:nvPr/>
        </p:nvSpPr>
        <p:spPr>
          <a:xfrm>
            <a:off x="228600" y="4174236"/>
            <a:ext cx="4434840" cy="246888"/>
          </a:xfrm>
          <a:prstGeom prst="rect">
            <a:avLst/>
          </a:prstGeom>
          <a:solidFill>
            <a:srgbClr val="FDF3D0"/>
          </a:solidFill>
          <a:ln w="12700">
            <a:solidFill>
              <a:srgbClr val="FDF3D0"/>
            </a:solidFill>
            <a:prstDash val="solid"/>
          </a:ln>
        </p:spPr>
      </p:sp>
      <p:sp>
        <p:nvSpPr>
          <p:cNvPr id="36" name="Text 31"/>
          <p:cNvSpPr/>
          <p:nvPr/>
        </p:nvSpPr>
        <p:spPr>
          <a:xfrm>
            <a:off x="301752" y="4174236"/>
            <a:ext cx="4343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B52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Conseguir que se reconozca hacia fuera</a:t>
            </a:r>
            <a:endParaRPr lang="en-US" sz="9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7" name="Shape 32"/>
          <p:cNvSpPr/>
          <p:nvPr/>
        </p:nvSpPr>
        <p:spPr>
          <a:xfrm>
            <a:off x="283464" y="4662869"/>
            <a:ext cx="91440" cy="91440"/>
          </a:xfrm>
          <a:prstGeom prst="ellipse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38" name="Text 33"/>
          <p:cNvSpPr/>
          <p:nvPr/>
        </p:nvSpPr>
        <p:spPr>
          <a:xfrm>
            <a:off x="429768" y="4466844"/>
            <a:ext cx="4178808" cy="5017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 asesoramiento que resuelve necesidades reales, con continuidad y remuneración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9" name="Shape 34"/>
          <p:cNvSpPr/>
          <p:nvPr/>
        </p:nvSpPr>
        <p:spPr>
          <a:xfrm>
            <a:off x="283464" y="5164646"/>
            <a:ext cx="91440" cy="91440"/>
          </a:xfrm>
          <a:prstGeom prst="ellipse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40" name="Text 35"/>
          <p:cNvSpPr/>
          <p:nvPr/>
        </p:nvSpPr>
        <p:spPr>
          <a:xfrm>
            <a:off x="429768" y="4968621"/>
            <a:ext cx="4178808" cy="5017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 asesoramiento en CCC existe y no está contemplado en los AKIS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1" name="Shape 36"/>
          <p:cNvSpPr/>
          <p:nvPr/>
        </p:nvSpPr>
        <p:spPr>
          <a:xfrm>
            <a:off x="283464" y="5666423"/>
            <a:ext cx="91440" cy="91440"/>
          </a:xfrm>
          <a:prstGeom prst="ellipse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42" name="Text 37"/>
          <p:cNvSpPr/>
          <p:nvPr/>
        </p:nvSpPr>
        <p:spPr>
          <a:xfrm>
            <a:off x="429768" y="5470398"/>
            <a:ext cx="4178808" cy="5017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Incorporarlo a nivel estatal-autonómico-local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3" name="Shape 38"/>
          <p:cNvSpPr/>
          <p:nvPr/>
        </p:nvSpPr>
        <p:spPr>
          <a:xfrm>
            <a:off x="283464" y="6168200"/>
            <a:ext cx="91440" cy="91440"/>
          </a:xfrm>
          <a:prstGeom prst="ellipse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44" name="Text 39"/>
          <p:cNvSpPr/>
          <p:nvPr/>
        </p:nvSpPr>
        <p:spPr>
          <a:xfrm>
            <a:off x="429768" y="5972175"/>
            <a:ext cx="4178808" cy="5017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Argumentación: impacto demostrable · dimensión de género · viabilidad de la pequeña producción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5" name="Text 40"/>
          <p:cNvSpPr/>
          <p:nvPr/>
        </p:nvSpPr>
        <p:spPr>
          <a:xfrm>
            <a:off x="4983480" y="4174236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9A76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¿Ante quién pedimos el reconocimiento y con qué argumento?</a:t>
            </a:r>
            <a:endParaRPr lang="en-US" sz="950" dirty="0">
              <a:solidFill>
                <a:srgbClr val="9A76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6" name="Shape 41"/>
          <p:cNvSpPr/>
          <p:nvPr/>
        </p:nvSpPr>
        <p:spPr>
          <a:xfrm>
            <a:off x="4983480" y="4457700"/>
            <a:ext cx="6949440" cy="1997964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  <a:prstDash val="solid"/>
          </a:ln>
        </p:spPr>
      </p:sp>
      <p:sp>
        <p:nvSpPr>
          <p:cNvPr id="47" name="Text 42"/>
          <p:cNvSpPr/>
          <p:nvPr/>
        </p:nvSpPr>
        <p:spPr>
          <a:xfrm>
            <a:off x="5074920" y="4512564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887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¿Qué dato o relato concreto lo demuestra mejor?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8" name="Shape 43"/>
          <p:cNvSpPr/>
          <p:nvPr/>
        </p:nvSpPr>
        <p:spPr>
          <a:xfrm>
            <a:off x="5074920" y="4823460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49" name="Shape 44"/>
          <p:cNvSpPr/>
          <p:nvPr/>
        </p:nvSpPr>
        <p:spPr>
          <a:xfrm>
            <a:off x="5074920" y="5054019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0" name="Shape 45"/>
          <p:cNvSpPr/>
          <p:nvPr/>
        </p:nvSpPr>
        <p:spPr>
          <a:xfrm>
            <a:off x="5074920" y="5284579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1" name="Shape 46"/>
          <p:cNvSpPr/>
          <p:nvPr/>
        </p:nvSpPr>
        <p:spPr>
          <a:xfrm>
            <a:off x="5074920" y="5515138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2" name="Shape 47"/>
          <p:cNvSpPr/>
          <p:nvPr/>
        </p:nvSpPr>
        <p:spPr>
          <a:xfrm>
            <a:off x="5074920" y="5745698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3" name="Shape 48"/>
          <p:cNvSpPr/>
          <p:nvPr/>
        </p:nvSpPr>
        <p:spPr>
          <a:xfrm>
            <a:off x="5074920" y="5976257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4" name="Shape 49"/>
          <p:cNvSpPr/>
          <p:nvPr/>
        </p:nvSpPr>
        <p:spPr>
          <a:xfrm>
            <a:off x="5074920" y="6206817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5" name="Shape 50"/>
          <p:cNvSpPr/>
          <p:nvPr/>
        </p:nvSpPr>
        <p:spPr>
          <a:xfrm>
            <a:off x="182880" y="6492240"/>
            <a:ext cx="11795760" cy="0"/>
          </a:xfrm>
          <a:prstGeom prst="line">
            <a:avLst/>
          </a:prstGeom>
          <a:noFill/>
          <a:ln w="6350">
            <a:solidFill>
              <a:srgbClr val="D3D1C7"/>
            </a:solidFill>
            <a:prstDash val="solid"/>
          </a:ln>
        </p:spPr>
      </p:sp>
      <p:sp>
        <p:nvSpPr>
          <p:cNvPr id="56" name="Text 51"/>
          <p:cNvSpPr/>
          <p:nvPr/>
        </p:nvSpPr>
        <p:spPr>
          <a:xfrm>
            <a:off x="228600" y="652881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8887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Este proyecto está cofinanciado en un 43% por la Unión Europea a través del Plan Estratégico de la PAC (Fondos FEADER) gestionados por el MAPA · Importe: 144.475,91 €</a:t>
            </a:r>
            <a:endParaRPr lang="en-US" sz="700" dirty="0"/>
          </a:p>
        </p:txBody>
      </p:sp>
      <p:sp>
        <p:nvSpPr>
          <p:cNvPr id="57" name="Text 52"/>
          <p:cNvSpPr/>
          <p:nvPr/>
        </p:nvSpPr>
        <p:spPr>
          <a:xfrm>
            <a:off x="8961120" y="6528816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9A7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Seminario Estatal RIA-CCC</a:t>
            </a:r>
            <a:endParaRPr lang="en-US" sz="800" dirty="0"/>
          </a:p>
          <a:p>
            <a:pPr marL="0" indent="0" algn="r">
              <a:buNone/>
            </a:pPr>
            <a:r>
              <a:rPr lang="en-US" sz="800" b="1" dirty="0">
                <a:solidFill>
                  <a:srgbClr val="9A7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Madrid, 4 de junio de 2026</a:t>
            </a:r>
            <a:endParaRPr lang="en-US" sz="800" dirty="0"/>
          </a:p>
        </p:txBody>
      </p:sp>
      <p:pic>
        <p:nvPicPr>
          <p:cNvPr id="59" name="Imagen 58">
            <a:extLst>
              <a:ext uri="{FF2B5EF4-FFF2-40B4-BE49-F238E27FC236}">
                <a16:creationId xmlns:a16="http://schemas.microsoft.com/office/drawing/2014/main" id="{BDA48442-ACBB-4B4B-BA26-3D6A1F1F8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120" y="412274"/>
            <a:ext cx="3085453" cy="631423"/>
          </a:xfrm>
          <a:prstGeom prst="rect">
            <a:avLst/>
          </a:prstGeom>
        </p:spPr>
      </p:pic>
      <p:pic>
        <p:nvPicPr>
          <p:cNvPr id="60" name="Gráfico 59">
            <a:extLst>
              <a:ext uri="{FF2B5EF4-FFF2-40B4-BE49-F238E27FC236}">
                <a16:creationId xmlns:a16="http://schemas.microsoft.com/office/drawing/2014/main" id="{3261CE42-0655-45E6-B47E-7503B2EA30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0" y="487703"/>
            <a:ext cx="1613146" cy="57423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ángulo 59">
            <a:extLst>
              <a:ext uri="{FF2B5EF4-FFF2-40B4-BE49-F238E27FC236}">
                <a16:creationId xmlns:a16="http://schemas.microsoft.com/office/drawing/2014/main" id="{24FEB780-EF84-47FE-84A8-5920799C5D31}"/>
              </a:ext>
            </a:extLst>
          </p:cNvPr>
          <p:cNvSpPr/>
          <p:nvPr/>
        </p:nvSpPr>
        <p:spPr>
          <a:xfrm>
            <a:off x="0" y="0"/>
            <a:ext cx="12192000" cy="120699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ext 0"/>
          <p:cNvSpPr/>
          <p:nvPr/>
        </p:nvSpPr>
        <p:spPr>
          <a:xfrm>
            <a:off x="2331720" y="9144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OBJETIVO 04 · INTERNO-EXTERNO</a:t>
            </a:r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2331720" y="476122"/>
            <a:ext cx="6583680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Conseguir que este trabajo se financie</a:t>
            </a:r>
            <a:endParaRPr lang="en-US" sz="28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Shape 2"/>
          <p:cNvSpPr/>
          <p:nvPr/>
        </p:nvSpPr>
        <p:spPr>
          <a:xfrm>
            <a:off x="182880" y="1207008"/>
            <a:ext cx="11795760" cy="0"/>
          </a:xfrm>
          <a:prstGeom prst="line">
            <a:avLst/>
          </a:prstGeom>
          <a:noFill/>
          <a:ln w="6350">
            <a:solidFill>
              <a:srgbClr val="D3D1C7"/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0" y="1225296"/>
            <a:ext cx="12161520" cy="329184"/>
          </a:xfrm>
          <a:prstGeom prst="rect">
            <a:avLst/>
          </a:prstGeom>
          <a:solidFill>
            <a:srgbClr val="FDEBD0"/>
          </a:solidFill>
          <a:ln w="12700">
            <a:solidFill>
              <a:srgbClr val="FDEBD0"/>
            </a:solidFill>
            <a:prstDash val="solid"/>
          </a:ln>
        </p:spPr>
      </p:sp>
      <p:sp>
        <p:nvSpPr>
          <p:cNvPr id="9" name="Text 4"/>
          <p:cNvSpPr/>
          <p:nvPr/>
        </p:nvSpPr>
        <p:spPr>
          <a:xfrm>
            <a:off x="228600" y="1243584"/>
            <a:ext cx="1170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2D0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Sostenibilidad económica de las figuras asesoras y de la red. Parte interna y parte externa.</a:t>
            </a:r>
            <a:endParaRPr lang="en-US" sz="10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Shape 5"/>
          <p:cNvSpPr/>
          <p:nvPr/>
        </p:nvSpPr>
        <p:spPr>
          <a:xfrm>
            <a:off x="228600" y="1591056"/>
            <a:ext cx="1737360" cy="237744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rgbClr val="9A4010"/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228600" y="1591056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50" b="1" kern="0" spc="10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TEMAS PRIORITARIOS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4983480" y="1591056"/>
            <a:ext cx="2011680" cy="237744"/>
          </a:xfrm>
          <a:prstGeom prst="rect">
            <a:avLst/>
          </a:prstGeom>
          <a:solidFill>
            <a:srgbClr val="C55A11"/>
          </a:solidFill>
          <a:ln w="12700">
            <a:noFill/>
            <a:prstDash val="solid"/>
          </a:ln>
        </p:spPr>
      </p:sp>
      <p:sp>
        <p:nvSpPr>
          <p:cNvPr id="13" name="Text 8"/>
          <p:cNvSpPr/>
          <p:nvPr/>
        </p:nvSpPr>
        <p:spPr>
          <a:xfrm>
            <a:off x="4983480" y="1591056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PROPUESTAS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4846320" y="1591056"/>
            <a:ext cx="0" cy="4837176"/>
          </a:xfrm>
          <a:prstGeom prst="line">
            <a:avLst/>
          </a:prstGeom>
          <a:noFill/>
          <a:ln w="6350">
            <a:solidFill>
              <a:srgbClr val="D3D1C7"/>
            </a:solidFill>
            <a:prstDash val="dash"/>
          </a:ln>
        </p:spPr>
      </p:sp>
      <p:sp>
        <p:nvSpPr>
          <p:cNvPr id="15" name="Shape 10"/>
          <p:cNvSpPr/>
          <p:nvPr/>
        </p:nvSpPr>
        <p:spPr>
          <a:xfrm>
            <a:off x="228600" y="1874520"/>
            <a:ext cx="4434840" cy="246888"/>
          </a:xfrm>
          <a:prstGeom prst="rect">
            <a:avLst/>
          </a:prstGeom>
          <a:solidFill>
            <a:srgbClr val="FDEBD0"/>
          </a:solidFill>
          <a:ln w="12700">
            <a:solidFill>
              <a:srgbClr val="FDEBD0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301752" y="1874520"/>
            <a:ext cx="4343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B2D0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Sostenibilidad interna</a:t>
            </a:r>
            <a:endParaRPr lang="en-US" sz="9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283464" y="2368296"/>
            <a:ext cx="91440" cy="91440"/>
          </a:xfrm>
          <a:prstGeom prst="ellipse">
            <a:avLst/>
          </a:prstGeom>
          <a:solidFill>
            <a:srgbClr val="C86214"/>
          </a:solidFill>
          <a:ln w="12700">
            <a:solidFill>
              <a:srgbClr val="C86214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429768" y="2167128"/>
            <a:ext cx="41788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 red como paraguas: proyectos conjuntos y apoyo económico mutuo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283464" y="2880360"/>
            <a:ext cx="91440" cy="91440"/>
          </a:xfrm>
          <a:prstGeom prst="ellipse">
            <a:avLst/>
          </a:prstGeom>
          <a:solidFill>
            <a:srgbClr val="C86214"/>
          </a:solidFill>
          <a:ln w="12700">
            <a:solidFill>
              <a:srgbClr val="C86214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429768" y="2679192"/>
            <a:ext cx="41788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Modelos de ingresos propios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Shape 16"/>
          <p:cNvSpPr/>
          <p:nvPr/>
        </p:nvSpPr>
        <p:spPr>
          <a:xfrm>
            <a:off x="283464" y="3392424"/>
            <a:ext cx="91440" cy="91440"/>
          </a:xfrm>
          <a:prstGeom prst="ellipse">
            <a:avLst/>
          </a:prstGeom>
          <a:solidFill>
            <a:srgbClr val="C86214"/>
          </a:solidFill>
          <a:ln w="12700">
            <a:solidFill>
              <a:srgbClr val="C86214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429768" y="3191256"/>
            <a:ext cx="41788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Sostenimiento temporal con EU4Advice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4983480" y="1874520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50" b="1" dirty="0">
                <a:solidFill>
                  <a:srgbClr val="6B2D0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¿Qué podemos </a:t>
            </a:r>
            <a:r>
              <a:rPr lang="en-US" sz="950" b="1" dirty="0" err="1">
                <a:solidFill>
                  <a:srgbClr val="6B2D0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hacer</a:t>
            </a:r>
            <a:r>
              <a:rPr lang="en-US" sz="950" b="1" dirty="0">
                <a:solidFill>
                  <a:srgbClr val="6B2D0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de forma </a:t>
            </a:r>
            <a:r>
              <a:rPr lang="en-US" sz="950" b="1" dirty="0" err="1">
                <a:solidFill>
                  <a:srgbClr val="6B2D0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autónoma</a:t>
            </a:r>
            <a:r>
              <a:rPr lang="en-US" sz="950" b="1" dirty="0">
                <a:solidFill>
                  <a:srgbClr val="6B2D0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?</a:t>
            </a:r>
          </a:p>
        </p:txBody>
      </p:sp>
      <p:sp>
        <p:nvSpPr>
          <p:cNvPr id="24" name="Shape 19"/>
          <p:cNvSpPr/>
          <p:nvPr/>
        </p:nvSpPr>
        <p:spPr>
          <a:xfrm>
            <a:off x="4983480" y="2157984"/>
            <a:ext cx="6949440" cy="1997964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  <a:prstDash val="solid"/>
          </a:ln>
        </p:spPr>
      </p:sp>
      <p:sp>
        <p:nvSpPr>
          <p:cNvPr id="25" name="Text 20"/>
          <p:cNvSpPr/>
          <p:nvPr/>
        </p:nvSpPr>
        <p:spPr>
          <a:xfrm>
            <a:off x="5074920" y="221284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887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¿Qué modelos de ingresos propios conoces que funcionen?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Shape 21"/>
          <p:cNvSpPr/>
          <p:nvPr/>
        </p:nvSpPr>
        <p:spPr>
          <a:xfrm>
            <a:off x="5074920" y="2523744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27" name="Shape 22"/>
          <p:cNvSpPr/>
          <p:nvPr/>
        </p:nvSpPr>
        <p:spPr>
          <a:xfrm>
            <a:off x="5074920" y="2754303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28" name="Shape 23"/>
          <p:cNvSpPr/>
          <p:nvPr/>
        </p:nvSpPr>
        <p:spPr>
          <a:xfrm>
            <a:off x="5074920" y="2984863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29" name="Shape 24"/>
          <p:cNvSpPr/>
          <p:nvPr/>
        </p:nvSpPr>
        <p:spPr>
          <a:xfrm>
            <a:off x="5074920" y="3215422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0" name="Shape 25"/>
          <p:cNvSpPr/>
          <p:nvPr/>
        </p:nvSpPr>
        <p:spPr>
          <a:xfrm>
            <a:off x="5074920" y="3445982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1" name="Shape 26"/>
          <p:cNvSpPr/>
          <p:nvPr/>
        </p:nvSpPr>
        <p:spPr>
          <a:xfrm>
            <a:off x="5074920" y="3676541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2" name="Shape 27"/>
          <p:cNvSpPr/>
          <p:nvPr/>
        </p:nvSpPr>
        <p:spPr>
          <a:xfrm>
            <a:off x="5074920" y="3907101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3" name="Shape 28"/>
          <p:cNvSpPr/>
          <p:nvPr/>
        </p:nvSpPr>
        <p:spPr>
          <a:xfrm>
            <a:off x="228600" y="4174236"/>
            <a:ext cx="4434840" cy="0"/>
          </a:xfrm>
          <a:prstGeom prst="line">
            <a:avLst/>
          </a:prstGeom>
          <a:noFill/>
          <a:ln w="5080">
            <a:solidFill>
              <a:srgbClr val="D3D1C7"/>
            </a:solidFill>
            <a:prstDash val="solid"/>
          </a:ln>
        </p:spPr>
      </p:sp>
      <p:sp>
        <p:nvSpPr>
          <p:cNvPr id="34" name="Shape 29"/>
          <p:cNvSpPr/>
          <p:nvPr/>
        </p:nvSpPr>
        <p:spPr>
          <a:xfrm>
            <a:off x="4983480" y="4174236"/>
            <a:ext cx="6949440" cy="0"/>
          </a:xfrm>
          <a:prstGeom prst="line">
            <a:avLst/>
          </a:prstGeom>
          <a:noFill/>
          <a:ln w="5080">
            <a:solidFill>
              <a:srgbClr val="D3D1C7"/>
            </a:solidFill>
            <a:prstDash val="solid"/>
          </a:ln>
        </p:spPr>
      </p:sp>
      <p:sp>
        <p:nvSpPr>
          <p:cNvPr id="35" name="Shape 30"/>
          <p:cNvSpPr/>
          <p:nvPr/>
        </p:nvSpPr>
        <p:spPr>
          <a:xfrm>
            <a:off x="228600" y="4174236"/>
            <a:ext cx="4434840" cy="246888"/>
          </a:xfrm>
          <a:prstGeom prst="rect">
            <a:avLst/>
          </a:prstGeom>
          <a:solidFill>
            <a:srgbClr val="FDEBD0"/>
          </a:solidFill>
          <a:ln w="12700">
            <a:solidFill>
              <a:srgbClr val="FDEBD0"/>
            </a:solidFill>
            <a:prstDash val="solid"/>
          </a:ln>
        </p:spPr>
      </p:sp>
      <p:sp>
        <p:nvSpPr>
          <p:cNvPr id="36" name="Text 31"/>
          <p:cNvSpPr/>
          <p:nvPr/>
        </p:nvSpPr>
        <p:spPr>
          <a:xfrm>
            <a:off x="301752" y="4174236"/>
            <a:ext cx="4343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B2D0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Ayuda y apoyo público a los CCC</a:t>
            </a:r>
            <a:endParaRPr lang="en-US" sz="9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7" name="Shape 32"/>
          <p:cNvSpPr/>
          <p:nvPr/>
        </p:nvSpPr>
        <p:spPr>
          <a:xfrm>
            <a:off x="283464" y="4612691"/>
            <a:ext cx="91440" cy="91440"/>
          </a:xfrm>
          <a:prstGeom prst="ellipse">
            <a:avLst/>
          </a:prstGeom>
          <a:solidFill>
            <a:srgbClr val="C86214"/>
          </a:solidFill>
          <a:ln w="12700">
            <a:solidFill>
              <a:srgbClr val="C86214"/>
            </a:solidFill>
            <a:prstDash val="solid"/>
          </a:ln>
        </p:spPr>
      </p:sp>
      <p:sp>
        <p:nvSpPr>
          <p:cNvPr id="38" name="Text 33"/>
          <p:cNvSpPr/>
          <p:nvPr/>
        </p:nvSpPr>
        <p:spPr>
          <a:xfrm>
            <a:off x="429768" y="4466844"/>
            <a:ext cx="4178808" cy="401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Ventanilla única de información y acompañamiento en ayudas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9" name="Shape 34"/>
          <p:cNvSpPr/>
          <p:nvPr/>
        </p:nvSpPr>
        <p:spPr>
          <a:xfrm>
            <a:off x="283464" y="5014112"/>
            <a:ext cx="91440" cy="91440"/>
          </a:xfrm>
          <a:prstGeom prst="ellipse">
            <a:avLst/>
          </a:prstGeom>
          <a:solidFill>
            <a:srgbClr val="C86214"/>
          </a:solidFill>
          <a:ln w="12700">
            <a:solidFill>
              <a:srgbClr val="C86214"/>
            </a:solidFill>
            <a:prstDash val="solid"/>
          </a:ln>
        </p:spPr>
      </p:sp>
      <p:sp>
        <p:nvSpPr>
          <p:cNvPr id="40" name="Text 35"/>
          <p:cNvSpPr/>
          <p:nvPr/>
        </p:nvSpPr>
        <p:spPr>
          <a:xfrm>
            <a:off x="429768" y="4868266"/>
            <a:ext cx="4178808" cy="401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Financiar personas, no solo activos: simplificar burocracia y flexibilizar ejecución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1" name="Shape 36"/>
          <p:cNvSpPr/>
          <p:nvPr/>
        </p:nvSpPr>
        <p:spPr>
          <a:xfrm>
            <a:off x="283464" y="5415534"/>
            <a:ext cx="91440" cy="91440"/>
          </a:xfrm>
          <a:prstGeom prst="ellipse">
            <a:avLst/>
          </a:prstGeom>
          <a:solidFill>
            <a:srgbClr val="C86214"/>
          </a:solidFill>
          <a:ln w="12700">
            <a:solidFill>
              <a:srgbClr val="C86214"/>
            </a:solidFill>
            <a:prstDash val="solid"/>
          </a:ln>
        </p:spPr>
      </p:sp>
      <p:sp>
        <p:nvSpPr>
          <p:cNvPr id="42" name="Text 37"/>
          <p:cNvSpPr/>
          <p:nvPr/>
        </p:nvSpPr>
        <p:spPr>
          <a:xfrm>
            <a:off x="429768" y="5269687"/>
            <a:ext cx="4178808" cy="401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Líneas específicas para CCC: inversiones mínimas adaptadas, elegibilidad real, financiación del 100%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3" name="Shape 38"/>
          <p:cNvSpPr/>
          <p:nvPr/>
        </p:nvSpPr>
        <p:spPr>
          <a:xfrm>
            <a:off x="283464" y="5816956"/>
            <a:ext cx="91440" cy="91440"/>
          </a:xfrm>
          <a:prstGeom prst="ellipse">
            <a:avLst/>
          </a:prstGeom>
          <a:solidFill>
            <a:srgbClr val="C86214"/>
          </a:solidFill>
          <a:ln w="12700">
            <a:solidFill>
              <a:srgbClr val="C86214"/>
            </a:solidFill>
            <a:prstDash val="solid"/>
          </a:ln>
        </p:spPr>
      </p:sp>
      <p:sp>
        <p:nvSpPr>
          <p:cNvPr id="44" name="Text 39"/>
          <p:cNvSpPr/>
          <p:nvPr/>
        </p:nvSpPr>
        <p:spPr>
          <a:xfrm>
            <a:off x="429768" y="5671109"/>
            <a:ext cx="4178808" cy="401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Marcos temporales de al menos 5 años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5" name="Shape 40"/>
          <p:cNvSpPr/>
          <p:nvPr/>
        </p:nvSpPr>
        <p:spPr>
          <a:xfrm>
            <a:off x="283464" y="6218377"/>
            <a:ext cx="91440" cy="91440"/>
          </a:xfrm>
          <a:prstGeom prst="ellipse">
            <a:avLst/>
          </a:prstGeom>
          <a:solidFill>
            <a:srgbClr val="C86214"/>
          </a:solidFill>
          <a:ln w="12700">
            <a:solidFill>
              <a:srgbClr val="C86214"/>
            </a:solidFill>
            <a:prstDash val="solid"/>
          </a:ln>
        </p:spPr>
      </p:sp>
      <p:sp>
        <p:nvSpPr>
          <p:cNvPr id="46" name="Text 41"/>
          <p:cNvSpPr/>
          <p:nvPr/>
        </p:nvSpPr>
        <p:spPr>
          <a:xfrm>
            <a:off x="429768" y="6072530"/>
            <a:ext cx="4178808" cy="401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Adaptar ayudas de incorporación de jóvenes a CCC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7" name="Text 42"/>
          <p:cNvSpPr/>
          <p:nvPr/>
        </p:nvSpPr>
        <p:spPr>
          <a:xfrm>
            <a:off x="4983480" y="4174236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>
              <a:buNone/>
            </a:pPr>
            <a:r>
              <a:rPr lang="en-US" sz="950" b="1" dirty="0">
                <a:solidFill>
                  <a:srgbClr val="6B2D0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¿Qué cambios en las ayudas públicas son más </a:t>
            </a:r>
            <a:r>
              <a:rPr lang="en-US" sz="950" b="1" dirty="0" err="1">
                <a:solidFill>
                  <a:srgbClr val="6B2D0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urgentes</a:t>
            </a:r>
            <a:r>
              <a:rPr lang="en-US" sz="950" b="1" dirty="0">
                <a:solidFill>
                  <a:srgbClr val="6B2D0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?</a:t>
            </a:r>
          </a:p>
        </p:txBody>
      </p:sp>
      <p:sp>
        <p:nvSpPr>
          <p:cNvPr id="48" name="Shape 43"/>
          <p:cNvSpPr/>
          <p:nvPr/>
        </p:nvSpPr>
        <p:spPr>
          <a:xfrm>
            <a:off x="4983480" y="4457700"/>
            <a:ext cx="6949440" cy="1997964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  <a:prstDash val="solid"/>
          </a:ln>
        </p:spPr>
      </p:sp>
      <p:sp>
        <p:nvSpPr>
          <p:cNvPr id="49" name="Text 44"/>
          <p:cNvSpPr/>
          <p:nvPr/>
        </p:nvSpPr>
        <p:spPr>
          <a:xfrm>
            <a:off x="5074920" y="4512564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887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¿A quién hay que pedírselos y cómo?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0" name="Shape 45"/>
          <p:cNvSpPr/>
          <p:nvPr/>
        </p:nvSpPr>
        <p:spPr>
          <a:xfrm>
            <a:off x="5074920" y="4823460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1" name="Shape 46"/>
          <p:cNvSpPr/>
          <p:nvPr/>
        </p:nvSpPr>
        <p:spPr>
          <a:xfrm>
            <a:off x="5074920" y="5054019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2" name="Shape 47"/>
          <p:cNvSpPr/>
          <p:nvPr/>
        </p:nvSpPr>
        <p:spPr>
          <a:xfrm>
            <a:off x="5074920" y="5284579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3" name="Shape 48"/>
          <p:cNvSpPr/>
          <p:nvPr/>
        </p:nvSpPr>
        <p:spPr>
          <a:xfrm>
            <a:off x="5074920" y="5515138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4" name="Shape 49"/>
          <p:cNvSpPr/>
          <p:nvPr/>
        </p:nvSpPr>
        <p:spPr>
          <a:xfrm>
            <a:off x="5074920" y="5745698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5" name="Shape 50"/>
          <p:cNvSpPr/>
          <p:nvPr/>
        </p:nvSpPr>
        <p:spPr>
          <a:xfrm>
            <a:off x="5074920" y="5976257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6" name="Shape 51"/>
          <p:cNvSpPr/>
          <p:nvPr/>
        </p:nvSpPr>
        <p:spPr>
          <a:xfrm>
            <a:off x="5074920" y="6206817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7" name="Shape 52"/>
          <p:cNvSpPr/>
          <p:nvPr/>
        </p:nvSpPr>
        <p:spPr>
          <a:xfrm>
            <a:off x="182880" y="6492240"/>
            <a:ext cx="11795760" cy="0"/>
          </a:xfrm>
          <a:prstGeom prst="line">
            <a:avLst/>
          </a:prstGeom>
          <a:noFill/>
          <a:ln w="6350">
            <a:solidFill>
              <a:srgbClr val="D3D1C7"/>
            </a:solidFill>
            <a:prstDash val="solid"/>
          </a:ln>
        </p:spPr>
      </p:sp>
      <p:sp>
        <p:nvSpPr>
          <p:cNvPr id="58" name="Text 53"/>
          <p:cNvSpPr/>
          <p:nvPr/>
        </p:nvSpPr>
        <p:spPr>
          <a:xfrm>
            <a:off x="228600" y="652881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8887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Este proyecto está cofinanciado en un 43% por la Unión Europea a través del Plan Estratégico de la PAC (Fondos FEADER) gestionados por el MAPA · Importe: 144.475,91 €</a:t>
            </a:r>
            <a:endParaRPr lang="en-US" sz="7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9" name="Text 54"/>
          <p:cNvSpPr/>
          <p:nvPr/>
        </p:nvSpPr>
        <p:spPr>
          <a:xfrm>
            <a:off x="8961120" y="6528816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9A401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Seminario Estatal RIA-CCC</a:t>
            </a:r>
            <a:endParaRPr lang="en-US" sz="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 algn="r">
              <a:buNone/>
            </a:pPr>
            <a:r>
              <a:rPr lang="en-US" sz="800" b="1" dirty="0">
                <a:solidFill>
                  <a:srgbClr val="9A401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Madrid, 4 de junio de 2026</a:t>
            </a:r>
            <a:endParaRPr lang="en-US" sz="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1" name="Imagen 60">
            <a:extLst>
              <a:ext uri="{FF2B5EF4-FFF2-40B4-BE49-F238E27FC236}">
                <a16:creationId xmlns:a16="http://schemas.microsoft.com/office/drawing/2014/main" id="{326B46F3-C86F-4114-8ECC-54CDBF176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120" y="412274"/>
            <a:ext cx="3085453" cy="631423"/>
          </a:xfrm>
          <a:prstGeom prst="rect">
            <a:avLst/>
          </a:prstGeom>
        </p:spPr>
      </p:pic>
      <p:pic>
        <p:nvPicPr>
          <p:cNvPr id="62" name="Gráfico 61">
            <a:extLst>
              <a:ext uri="{FF2B5EF4-FFF2-40B4-BE49-F238E27FC236}">
                <a16:creationId xmlns:a16="http://schemas.microsoft.com/office/drawing/2014/main" id="{FA1482E4-E43A-480A-AD95-D074D597AE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0" y="508873"/>
            <a:ext cx="1613146" cy="57423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ángulo 85">
            <a:extLst>
              <a:ext uri="{FF2B5EF4-FFF2-40B4-BE49-F238E27FC236}">
                <a16:creationId xmlns:a16="http://schemas.microsoft.com/office/drawing/2014/main" id="{BDF88F01-87D3-469B-895B-429F1DE00226}"/>
              </a:ext>
            </a:extLst>
          </p:cNvPr>
          <p:cNvSpPr/>
          <p:nvPr/>
        </p:nvSpPr>
        <p:spPr>
          <a:xfrm>
            <a:off x="-15240" y="-12949"/>
            <a:ext cx="12207240" cy="1206997"/>
          </a:xfrm>
          <a:prstGeom prst="rect">
            <a:avLst/>
          </a:prstGeom>
          <a:solidFill>
            <a:srgbClr val="8B20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ext 0"/>
          <p:cNvSpPr/>
          <p:nvPr/>
        </p:nvSpPr>
        <p:spPr>
          <a:xfrm>
            <a:off x="2331720" y="91440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OBJETIVO 05 · EXTERNO</a:t>
            </a:r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2331720" y="429461"/>
            <a:ext cx="6583680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Incidir para cambiar las reglas</a:t>
            </a:r>
            <a:endParaRPr lang="en-US" sz="28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Shape 2"/>
          <p:cNvSpPr/>
          <p:nvPr/>
        </p:nvSpPr>
        <p:spPr>
          <a:xfrm>
            <a:off x="182880" y="1207008"/>
            <a:ext cx="11795760" cy="0"/>
          </a:xfrm>
          <a:prstGeom prst="line">
            <a:avLst/>
          </a:prstGeom>
          <a:noFill/>
          <a:ln w="6350">
            <a:solidFill>
              <a:srgbClr val="D3D1C7"/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0" y="1225296"/>
            <a:ext cx="12161520" cy="329184"/>
          </a:xfrm>
          <a:prstGeom prst="rect">
            <a:avLst/>
          </a:prstGeom>
          <a:solidFill>
            <a:srgbClr val="FDECEA"/>
          </a:solidFill>
          <a:ln w="12700">
            <a:solidFill>
              <a:srgbClr val="FDECEA"/>
            </a:solidFill>
            <a:prstDash val="solid"/>
          </a:ln>
        </p:spPr>
      </p:sp>
      <p:sp>
        <p:nvSpPr>
          <p:cNvPr id="9" name="Text 4"/>
          <p:cNvSpPr/>
          <p:nvPr/>
        </p:nvSpPr>
        <p:spPr>
          <a:xfrm>
            <a:off x="228600" y="1243584"/>
            <a:ext cx="1170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C151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Cambios normativos concretos ante administraciones. Lo que requiere interlocución y </a:t>
            </a:r>
            <a:r>
              <a:rPr lang="en-US" sz="1050" dirty="0" err="1">
                <a:solidFill>
                  <a:srgbClr val="5C151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trabajo</a:t>
            </a:r>
            <a:r>
              <a:rPr lang="en-US" sz="1050" dirty="0">
                <a:solidFill>
                  <a:srgbClr val="5C151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con las </a:t>
            </a:r>
            <a:r>
              <a:rPr lang="en-US" sz="1050" dirty="0" err="1">
                <a:solidFill>
                  <a:srgbClr val="5C151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instituciones</a:t>
            </a:r>
            <a:r>
              <a:rPr lang="en-US" sz="1050" dirty="0">
                <a:solidFill>
                  <a:srgbClr val="5C151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en-US" sz="10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Shape 5"/>
          <p:cNvSpPr/>
          <p:nvPr/>
        </p:nvSpPr>
        <p:spPr>
          <a:xfrm>
            <a:off x="228600" y="1591056"/>
            <a:ext cx="1737360" cy="237744"/>
          </a:xfrm>
          <a:prstGeom prst="rect">
            <a:avLst/>
          </a:prstGeom>
          <a:solidFill>
            <a:srgbClr val="8B2018"/>
          </a:solidFill>
          <a:ln w="12700">
            <a:solidFill>
              <a:srgbClr val="8B2018"/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228600" y="1591056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50" b="1" kern="0" spc="10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TEMAS PRIORITARIOS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4983480" y="1591056"/>
            <a:ext cx="2011680" cy="237744"/>
          </a:xfrm>
          <a:prstGeom prst="rect">
            <a:avLst/>
          </a:prstGeom>
          <a:solidFill>
            <a:srgbClr val="8B2018"/>
          </a:solidFill>
          <a:ln w="12700">
            <a:solidFill>
              <a:srgbClr val="0A6E7C"/>
            </a:solidFill>
            <a:prstDash val="solid"/>
          </a:ln>
        </p:spPr>
      </p:sp>
      <p:sp>
        <p:nvSpPr>
          <p:cNvPr id="13" name="Text 8"/>
          <p:cNvSpPr/>
          <p:nvPr/>
        </p:nvSpPr>
        <p:spPr>
          <a:xfrm>
            <a:off x="4983480" y="1591056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10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PROPUESTAS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4846320" y="1591056"/>
            <a:ext cx="0" cy="4837176"/>
          </a:xfrm>
          <a:prstGeom prst="line">
            <a:avLst/>
          </a:prstGeom>
          <a:noFill/>
          <a:ln w="6350">
            <a:solidFill>
              <a:srgbClr val="D3D1C7"/>
            </a:solidFill>
            <a:prstDash val="dash"/>
          </a:ln>
        </p:spPr>
      </p:sp>
      <p:sp>
        <p:nvSpPr>
          <p:cNvPr id="15" name="Shape 10"/>
          <p:cNvSpPr/>
          <p:nvPr/>
        </p:nvSpPr>
        <p:spPr>
          <a:xfrm>
            <a:off x="228600" y="1874520"/>
            <a:ext cx="4434840" cy="246888"/>
          </a:xfrm>
          <a:prstGeom prst="rect">
            <a:avLst/>
          </a:prstGeom>
          <a:solidFill>
            <a:srgbClr val="FDECEA"/>
          </a:solidFill>
          <a:ln w="12700">
            <a:solidFill>
              <a:srgbClr val="FDECEA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301752" y="1874520"/>
            <a:ext cx="4343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844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Normativa sanitaria y de registros</a:t>
            </a:r>
            <a:endParaRPr lang="en-US" sz="950" dirty="0">
              <a:solidFill>
                <a:srgbClr val="68444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283464" y="2236318"/>
            <a:ext cx="91440" cy="91440"/>
          </a:xfrm>
          <a:prstGeom prst="ellipse">
            <a:avLst/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429768" y="2167128"/>
            <a:ext cx="4178808" cy="248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Clarificar y unificar la normativa higiénico-sanitaria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283464" y="2484425"/>
            <a:ext cx="91440" cy="91440"/>
          </a:xfrm>
          <a:prstGeom prst="ellipse">
            <a:avLst/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429768" y="2415235"/>
            <a:ext cx="4178808" cy="248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Infraestructuras compartidas: obradores comarcales, mataderos municipales e infraestructuras logísticas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Shape 16"/>
          <p:cNvSpPr/>
          <p:nvPr/>
        </p:nvSpPr>
        <p:spPr>
          <a:xfrm>
            <a:off x="283464" y="2732532"/>
            <a:ext cx="91440" cy="91440"/>
          </a:xfrm>
          <a:prstGeom prst="ellipse">
            <a:avLst/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429768" y="2663342"/>
            <a:ext cx="4178808" cy="248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Venta directa en mercados locales: instalaciones y permisos adaptados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Shape 18"/>
          <p:cNvSpPr/>
          <p:nvPr/>
        </p:nvSpPr>
        <p:spPr>
          <a:xfrm>
            <a:off x="283464" y="2980639"/>
            <a:ext cx="91440" cy="91440"/>
          </a:xfrm>
          <a:prstGeom prst="ellipse">
            <a:avLst/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429768" y="2911450"/>
            <a:ext cx="4178808" cy="248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Incubadoras agroalimentarias: testar antes de asumir todos los registros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5" name="Shape 20"/>
          <p:cNvSpPr/>
          <p:nvPr/>
        </p:nvSpPr>
        <p:spPr>
          <a:xfrm>
            <a:off x="283464" y="3228746"/>
            <a:ext cx="91440" cy="91440"/>
          </a:xfrm>
          <a:prstGeom prst="ellipse">
            <a:avLst/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429768" y="3159557"/>
            <a:ext cx="4178808" cy="248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Diálogo interadministrativo: sanidad, agricultura y medio ambiente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7" name="Text 22"/>
          <p:cNvSpPr/>
          <p:nvPr/>
        </p:nvSpPr>
        <p:spPr>
          <a:xfrm>
            <a:off x="4983480" y="1874520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844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¿Qué cambio normativo concreto es más urgente?</a:t>
            </a:r>
            <a:endParaRPr lang="en-US" sz="950" dirty="0">
              <a:solidFill>
                <a:srgbClr val="68444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8" name="Shape 23"/>
          <p:cNvSpPr/>
          <p:nvPr/>
        </p:nvSpPr>
        <p:spPr>
          <a:xfrm>
            <a:off x="4983480" y="2157984"/>
            <a:ext cx="6949440" cy="1231392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5074920" y="221284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887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¿Hay algún margen de flexibilización que ya existe y no se aplica?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0" name="Shape 25"/>
          <p:cNvSpPr/>
          <p:nvPr/>
        </p:nvSpPr>
        <p:spPr>
          <a:xfrm>
            <a:off x="5074920" y="2523744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1" name="Shape 26"/>
          <p:cNvSpPr/>
          <p:nvPr/>
        </p:nvSpPr>
        <p:spPr>
          <a:xfrm>
            <a:off x="5074920" y="2644793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2" name="Shape 27"/>
          <p:cNvSpPr/>
          <p:nvPr/>
        </p:nvSpPr>
        <p:spPr>
          <a:xfrm>
            <a:off x="5074920" y="2765842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3" name="Shape 28"/>
          <p:cNvSpPr/>
          <p:nvPr/>
        </p:nvSpPr>
        <p:spPr>
          <a:xfrm>
            <a:off x="5074920" y="2886891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4" name="Shape 29"/>
          <p:cNvSpPr/>
          <p:nvPr/>
        </p:nvSpPr>
        <p:spPr>
          <a:xfrm>
            <a:off x="5074920" y="3007941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5" name="Shape 30"/>
          <p:cNvSpPr/>
          <p:nvPr/>
        </p:nvSpPr>
        <p:spPr>
          <a:xfrm>
            <a:off x="5074920" y="3128990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6" name="Shape 31"/>
          <p:cNvSpPr/>
          <p:nvPr/>
        </p:nvSpPr>
        <p:spPr>
          <a:xfrm>
            <a:off x="5074920" y="3250039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37" name="Shape 32"/>
          <p:cNvSpPr/>
          <p:nvPr/>
        </p:nvSpPr>
        <p:spPr>
          <a:xfrm>
            <a:off x="228600" y="3407664"/>
            <a:ext cx="4434840" cy="0"/>
          </a:xfrm>
          <a:prstGeom prst="line">
            <a:avLst/>
          </a:prstGeom>
          <a:noFill/>
          <a:ln w="5080">
            <a:solidFill>
              <a:srgbClr val="D3D1C7"/>
            </a:solidFill>
            <a:prstDash val="solid"/>
          </a:ln>
        </p:spPr>
      </p:sp>
      <p:sp>
        <p:nvSpPr>
          <p:cNvPr id="38" name="Shape 33"/>
          <p:cNvSpPr/>
          <p:nvPr/>
        </p:nvSpPr>
        <p:spPr>
          <a:xfrm>
            <a:off x="4983480" y="3407664"/>
            <a:ext cx="6949440" cy="0"/>
          </a:xfrm>
          <a:prstGeom prst="line">
            <a:avLst/>
          </a:prstGeom>
          <a:noFill/>
          <a:ln w="5080">
            <a:solidFill>
              <a:srgbClr val="D3D1C7"/>
            </a:solidFill>
            <a:prstDash val="solid"/>
          </a:ln>
        </p:spPr>
      </p:sp>
      <p:sp>
        <p:nvSpPr>
          <p:cNvPr id="39" name="Shape 34"/>
          <p:cNvSpPr/>
          <p:nvPr/>
        </p:nvSpPr>
        <p:spPr>
          <a:xfrm>
            <a:off x="228600" y="3407664"/>
            <a:ext cx="4434840" cy="246888"/>
          </a:xfrm>
          <a:prstGeom prst="rect">
            <a:avLst/>
          </a:prstGeom>
          <a:solidFill>
            <a:srgbClr val="FDECEA"/>
          </a:solidFill>
          <a:ln w="12700">
            <a:solidFill>
              <a:srgbClr val="FDECEA"/>
            </a:solidFill>
            <a:prstDash val="solid"/>
          </a:ln>
        </p:spPr>
      </p:sp>
      <p:sp>
        <p:nvSpPr>
          <p:cNvPr id="40" name="Text 35"/>
          <p:cNvSpPr/>
          <p:nvPr/>
        </p:nvSpPr>
        <p:spPr>
          <a:xfrm>
            <a:off x="301752" y="3407664"/>
            <a:ext cx="4343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5C151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Normativa fiscal, laboral y de convocatorias</a:t>
            </a:r>
            <a:endParaRPr lang="en-US" sz="9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1" name="Shape 36"/>
          <p:cNvSpPr/>
          <p:nvPr/>
        </p:nvSpPr>
        <p:spPr>
          <a:xfrm>
            <a:off x="283464" y="3800475"/>
            <a:ext cx="91440" cy="91440"/>
          </a:xfrm>
          <a:prstGeom prst="ellipse">
            <a:avLst/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</p:sp>
      <p:sp>
        <p:nvSpPr>
          <p:cNvPr id="42" name="Text 37"/>
          <p:cNvSpPr/>
          <p:nvPr/>
        </p:nvSpPr>
        <p:spPr>
          <a:xfrm>
            <a:off x="429768" y="3700272"/>
            <a:ext cx="4178808" cy="310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Régimen fiscal y de SS proporcional a la escala: módulos, cotizaciones y régimen especial agrario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3" name="Shape 38"/>
          <p:cNvSpPr/>
          <p:nvPr/>
        </p:nvSpPr>
        <p:spPr>
          <a:xfrm>
            <a:off x="283464" y="4110609"/>
            <a:ext cx="91440" cy="91440"/>
          </a:xfrm>
          <a:prstGeom prst="ellipse">
            <a:avLst/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</p:sp>
      <p:sp>
        <p:nvSpPr>
          <p:cNvPr id="44" name="Text 39"/>
          <p:cNvSpPr/>
          <p:nvPr/>
        </p:nvSpPr>
        <p:spPr>
          <a:xfrm>
            <a:off x="429768" y="4010406"/>
            <a:ext cx="4178808" cy="310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Administración accesible: ventanilla única y lenguaje comprensible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5" name="Shape 40"/>
          <p:cNvSpPr/>
          <p:nvPr/>
        </p:nvSpPr>
        <p:spPr>
          <a:xfrm>
            <a:off x="283464" y="4420743"/>
            <a:ext cx="91440" cy="91440"/>
          </a:xfrm>
          <a:prstGeom prst="ellipse">
            <a:avLst/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</p:sp>
      <p:sp>
        <p:nvSpPr>
          <p:cNvPr id="46" name="Text 41"/>
          <p:cNvSpPr/>
          <p:nvPr/>
        </p:nvSpPr>
        <p:spPr>
          <a:xfrm>
            <a:off x="429768" y="4320540"/>
            <a:ext cx="4178808" cy="310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Convocatorias adaptadas a los CCC: criterios sociales, escala real y coordinación entre administraciones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7" name="Shape 42"/>
          <p:cNvSpPr/>
          <p:nvPr/>
        </p:nvSpPr>
        <p:spPr>
          <a:xfrm>
            <a:off x="283464" y="4730877"/>
            <a:ext cx="91440" cy="91440"/>
          </a:xfrm>
          <a:prstGeom prst="ellipse">
            <a:avLst/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</p:sp>
      <p:sp>
        <p:nvSpPr>
          <p:cNvPr id="48" name="Text 43"/>
          <p:cNvSpPr/>
          <p:nvPr/>
        </p:nvSpPr>
        <p:spPr>
          <a:xfrm>
            <a:off x="429768" y="4630674"/>
            <a:ext cx="4178808" cy="310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Mejora de las normativas autonómicas de venta directa y canal corto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9" name="Text 44"/>
          <p:cNvSpPr/>
          <p:nvPr/>
        </p:nvSpPr>
        <p:spPr>
          <a:xfrm>
            <a:off x="4983480" y="3407664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844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¿Qué convocatoria o normativa nos está bloqueando ahora mismo?</a:t>
            </a:r>
            <a:endParaRPr lang="en-US" sz="950" dirty="0">
              <a:solidFill>
                <a:srgbClr val="68444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0" name="Shape 45"/>
          <p:cNvSpPr/>
          <p:nvPr/>
        </p:nvSpPr>
        <p:spPr>
          <a:xfrm>
            <a:off x="4983480" y="3691128"/>
            <a:ext cx="6949440" cy="1231392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  <a:prstDash val="solid"/>
          </a:ln>
        </p:spPr>
      </p:sp>
      <p:sp>
        <p:nvSpPr>
          <p:cNvPr id="51" name="Text 46"/>
          <p:cNvSpPr/>
          <p:nvPr/>
        </p:nvSpPr>
        <p:spPr>
          <a:xfrm>
            <a:off x="5074920" y="3745992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887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¿Qué cambio concreto pediríamos?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2" name="Shape 47"/>
          <p:cNvSpPr/>
          <p:nvPr/>
        </p:nvSpPr>
        <p:spPr>
          <a:xfrm>
            <a:off x="5074920" y="4056888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3" name="Shape 48"/>
          <p:cNvSpPr/>
          <p:nvPr/>
        </p:nvSpPr>
        <p:spPr>
          <a:xfrm>
            <a:off x="5074920" y="4177937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4" name="Shape 49"/>
          <p:cNvSpPr/>
          <p:nvPr/>
        </p:nvSpPr>
        <p:spPr>
          <a:xfrm>
            <a:off x="5074920" y="4298986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5" name="Shape 50"/>
          <p:cNvSpPr/>
          <p:nvPr/>
        </p:nvSpPr>
        <p:spPr>
          <a:xfrm>
            <a:off x="5074920" y="4420035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6" name="Shape 51"/>
          <p:cNvSpPr/>
          <p:nvPr/>
        </p:nvSpPr>
        <p:spPr>
          <a:xfrm>
            <a:off x="5074920" y="4541085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7" name="Shape 52"/>
          <p:cNvSpPr/>
          <p:nvPr/>
        </p:nvSpPr>
        <p:spPr>
          <a:xfrm>
            <a:off x="5074920" y="4662134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8" name="Shape 53"/>
          <p:cNvSpPr/>
          <p:nvPr/>
        </p:nvSpPr>
        <p:spPr>
          <a:xfrm>
            <a:off x="5074920" y="4783183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59" name="Shape 54"/>
          <p:cNvSpPr/>
          <p:nvPr/>
        </p:nvSpPr>
        <p:spPr>
          <a:xfrm>
            <a:off x="228600" y="4940808"/>
            <a:ext cx="4434840" cy="0"/>
          </a:xfrm>
          <a:prstGeom prst="line">
            <a:avLst/>
          </a:prstGeom>
          <a:noFill/>
          <a:ln w="5080">
            <a:solidFill>
              <a:srgbClr val="D3D1C7"/>
            </a:solidFill>
            <a:prstDash val="solid"/>
          </a:ln>
        </p:spPr>
      </p:sp>
      <p:sp>
        <p:nvSpPr>
          <p:cNvPr id="60" name="Shape 55"/>
          <p:cNvSpPr/>
          <p:nvPr/>
        </p:nvSpPr>
        <p:spPr>
          <a:xfrm>
            <a:off x="4983480" y="4940808"/>
            <a:ext cx="6949440" cy="0"/>
          </a:xfrm>
          <a:prstGeom prst="line">
            <a:avLst/>
          </a:prstGeom>
          <a:noFill/>
          <a:ln w="5080">
            <a:solidFill>
              <a:srgbClr val="D3D1C7"/>
            </a:solidFill>
            <a:prstDash val="solid"/>
          </a:ln>
        </p:spPr>
      </p:sp>
      <p:sp>
        <p:nvSpPr>
          <p:cNvPr id="61" name="Shape 56"/>
          <p:cNvSpPr/>
          <p:nvPr/>
        </p:nvSpPr>
        <p:spPr>
          <a:xfrm>
            <a:off x="228600" y="4940808"/>
            <a:ext cx="4434840" cy="246888"/>
          </a:xfrm>
          <a:prstGeom prst="rect">
            <a:avLst/>
          </a:prstGeom>
          <a:solidFill>
            <a:srgbClr val="FDECEA"/>
          </a:solidFill>
          <a:ln w="12700">
            <a:solidFill>
              <a:srgbClr val="FDECEA"/>
            </a:solidFill>
            <a:prstDash val="solid"/>
          </a:ln>
        </p:spPr>
      </p:sp>
      <p:sp>
        <p:nvSpPr>
          <p:cNvPr id="62" name="Text 57"/>
          <p:cNvSpPr/>
          <p:nvPr/>
        </p:nvSpPr>
        <p:spPr>
          <a:xfrm>
            <a:off x="301752" y="4940808"/>
            <a:ext cx="43434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5C151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Estrategia de incidencia</a:t>
            </a:r>
            <a:endParaRPr lang="en-US" sz="9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3" name="Shape 58"/>
          <p:cNvSpPr/>
          <p:nvPr/>
        </p:nvSpPr>
        <p:spPr>
          <a:xfrm>
            <a:off x="283464" y="5333619"/>
            <a:ext cx="91440" cy="91440"/>
          </a:xfrm>
          <a:prstGeom prst="ellipse">
            <a:avLst/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</p:sp>
      <p:sp>
        <p:nvSpPr>
          <p:cNvPr id="64" name="Text 59"/>
          <p:cNvSpPr/>
          <p:nvPr/>
        </p:nvSpPr>
        <p:spPr>
          <a:xfrm>
            <a:off x="429768" y="5233416"/>
            <a:ext cx="4178808" cy="310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Priorizar acciones, niveles y personas/entidades aliadas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5" name="Shape 60"/>
          <p:cNvSpPr/>
          <p:nvPr/>
        </p:nvSpPr>
        <p:spPr>
          <a:xfrm>
            <a:off x="283464" y="5643753"/>
            <a:ext cx="91440" cy="91440"/>
          </a:xfrm>
          <a:prstGeom prst="ellipse">
            <a:avLst/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</p:sp>
      <p:sp>
        <p:nvSpPr>
          <p:cNvPr id="66" name="Text 61"/>
          <p:cNvSpPr/>
          <p:nvPr/>
        </p:nvSpPr>
        <p:spPr>
          <a:xfrm>
            <a:off x="429768" y="5543550"/>
            <a:ext cx="4178808" cy="310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Trabajar en el PEPAC 2028-2032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7" name="Shape 62"/>
          <p:cNvSpPr/>
          <p:nvPr/>
        </p:nvSpPr>
        <p:spPr>
          <a:xfrm>
            <a:off x="283464" y="5953887"/>
            <a:ext cx="91440" cy="91440"/>
          </a:xfrm>
          <a:prstGeom prst="ellipse">
            <a:avLst/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</p:sp>
      <p:sp>
        <p:nvSpPr>
          <p:cNvPr id="68" name="Text 63"/>
          <p:cNvSpPr/>
          <p:nvPr/>
        </p:nvSpPr>
        <p:spPr>
          <a:xfrm>
            <a:off x="429768" y="5853684"/>
            <a:ext cx="4178808" cy="310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Conectar con la agenda europea post-2027: AKIS y Comisión Europea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9" name="Shape 64"/>
          <p:cNvSpPr/>
          <p:nvPr/>
        </p:nvSpPr>
        <p:spPr>
          <a:xfrm>
            <a:off x="283464" y="6264021"/>
            <a:ext cx="91440" cy="91440"/>
          </a:xfrm>
          <a:prstGeom prst="ellipse">
            <a:avLst/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</p:sp>
      <p:sp>
        <p:nvSpPr>
          <p:cNvPr id="70" name="Text 65"/>
          <p:cNvSpPr/>
          <p:nvPr/>
        </p:nvSpPr>
        <p:spPr>
          <a:xfrm>
            <a:off x="429768" y="6163818"/>
            <a:ext cx="4178808" cy="310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2C2C2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Apoyo de las AAPP a los sistemas alimentarios sostenibles: agroecología, compra pública y CCC</a:t>
            </a:r>
            <a:endParaRPr lang="en-US" sz="9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1" name="Text 66"/>
          <p:cNvSpPr/>
          <p:nvPr/>
        </p:nvSpPr>
        <p:spPr>
          <a:xfrm>
            <a:off x="4983480" y="4940808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844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¿Por dónde empezamos? ¿A quién necesitamos de aliado?</a:t>
            </a:r>
            <a:endParaRPr lang="en-US" sz="950" dirty="0">
              <a:solidFill>
                <a:srgbClr val="68444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2" name="Shape 67"/>
          <p:cNvSpPr/>
          <p:nvPr/>
        </p:nvSpPr>
        <p:spPr>
          <a:xfrm>
            <a:off x="4983480" y="5224272"/>
            <a:ext cx="6949440" cy="1231392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  <a:prstDash val="solid"/>
          </a:ln>
        </p:spPr>
      </p:sp>
      <p:sp>
        <p:nvSpPr>
          <p:cNvPr id="73" name="Text 68"/>
          <p:cNvSpPr/>
          <p:nvPr/>
        </p:nvSpPr>
        <p:spPr>
          <a:xfrm>
            <a:off x="5074920" y="5279136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887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¿Qué contacto o puerta tenemos ya abierta?</a:t>
            </a:r>
            <a:endParaRPr lang="en-US" sz="8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4" name="Shape 69"/>
          <p:cNvSpPr/>
          <p:nvPr/>
        </p:nvSpPr>
        <p:spPr>
          <a:xfrm>
            <a:off x="5074920" y="5590032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75" name="Shape 70"/>
          <p:cNvSpPr/>
          <p:nvPr/>
        </p:nvSpPr>
        <p:spPr>
          <a:xfrm>
            <a:off x="5074920" y="5711081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76" name="Shape 71"/>
          <p:cNvSpPr/>
          <p:nvPr/>
        </p:nvSpPr>
        <p:spPr>
          <a:xfrm>
            <a:off x="5074920" y="5832130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77" name="Shape 72"/>
          <p:cNvSpPr/>
          <p:nvPr/>
        </p:nvSpPr>
        <p:spPr>
          <a:xfrm>
            <a:off x="5074920" y="5953179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78" name="Shape 73"/>
          <p:cNvSpPr/>
          <p:nvPr/>
        </p:nvSpPr>
        <p:spPr>
          <a:xfrm>
            <a:off x="5074920" y="6074229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79" name="Shape 74"/>
          <p:cNvSpPr/>
          <p:nvPr/>
        </p:nvSpPr>
        <p:spPr>
          <a:xfrm>
            <a:off x="5074920" y="6195278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80" name="Shape 75"/>
          <p:cNvSpPr/>
          <p:nvPr/>
        </p:nvSpPr>
        <p:spPr>
          <a:xfrm>
            <a:off x="5074920" y="6316327"/>
            <a:ext cx="6766560" cy="0"/>
          </a:xfrm>
          <a:prstGeom prst="line">
            <a:avLst/>
          </a:prstGeom>
          <a:noFill/>
          <a:ln w="3810">
            <a:solidFill>
              <a:srgbClr val="D3D1C7"/>
            </a:solidFill>
            <a:prstDash val="dash"/>
          </a:ln>
        </p:spPr>
      </p:sp>
      <p:sp>
        <p:nvSpPr>
          <p:cNvPr id="81" name="Shape 76"/>
          <p:cNvSpPr/>
          <p:nvPr/>
        </p:nvSpPr>
        <p:spPr>
          <a:xfrm>
            <a:off x="182880" y="6492240"/>
            <a:ext cx="11795760" cy="0"/>
          </a:xfrm>
          <a:prstGeom prst="line">
            <a:avLst/>
          </a:prstGeom>
          <a:noFill/>
          <a:ln w="6350">
            <a:solidFill>
              <a:srgbClr val="D3D1C7"/>
            </a:solidFill>
            <a:prstDash val="solid"/>
          </a:ln>
        </p:spPr>
      </p:sp>
      <p:sp>
        <p:nvSpPr>
          <p:cNvPr id="82" name="Text 77"/>
          <p:cNvSpPr/>
          <p:nvPr/>
        </p:nvSpPr>
        <p:spPr>
          <a:xfrm>
            <a:off x="228600" y="652881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8887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Este proyecto está cofinanciado en un 43% por la Unión Europea a través del Plan Estratégico de la PAC (Fondos FEADER) gestionados por el MAPA · Importe: 144.475,91 €</a:t>
            </a:r>
            <a:endParaRPr lang="en-US" sz="7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3" name="Text 78"/>
          <p:cNvSpPr/>
          <p:nvPr/>
        </p:nvSpPr>
        <p:spPr>
          <a:xfrm>
            <a:off x="8961120" y="6528816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8B201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Seminario Estatal RIA-CCC</a:t>
            </a:r>
            <a:endParaRPr lang="en-US" sz="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 algn="r">
              <a:buNone/>
            </a:pPr>
            <a:r>
              <a:rPr lang="en-US" sz="800" b="1" dirty="0">
                <a:solidFill>
                  <a:srgbClr val="8B201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Madrid, 4 de junio de 2026</a:t>
            </a:r>
            <a:endParaRPr lang="en-US" sz="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87" name="Imagen 86">
            <a:extLst>
              <a:ext uri="{FF2B5EF4-FFF2-40B4-BE49-F238E27FC236}">
                <a16:creationId xmlns:a16="http://schemas.microsoft.com/office/drawing/2014/main" id="{7FB805FB-6C24-4F1C-96E7-A88916B9D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120" y="412274"/>
            <a:ext cx="3085453" cy="631423"/>
          </a:xfrm>
          <a:prstGeom prst="rect">
            <a:avLst/>
          </a:prstGeom>
        </p:spPr>
      </p:pic>
      <p:pic>
        <p:nvPicPr>
          <p:cNvPr id="88" name="Gráfico 87">
            <a:extLst>
              <a:ext uri="{FF2B5EF4-FFF2-40B4-BE49-F238E27FC236}">
                <a16:creationId xmlns:a16="http://schemas.microsoft.com/office/drawing/2014/main" id="{A5AA2DD2-C6A3-4D54-955D-B17348BEA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0" y="487278"/>
            <a:ext cx="1613146" cy="57423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868680"/>
          </a:xfrm>
          <a:prstGeom prst="rect">
            <a:avLst/>
          </a:prstGeom>
          <a:solidFill>
            <a:srgbClr val="3A7D44"/>
          </a:solidFill>
          <a:ln w="12700">
            <a:solidFill>
              <a:srgbClr val="3A7D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" y="0"/>
            <a:ext cx="8193024" cy="8686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Tres caminos europeos para sostener el asesoramiento en CCC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384048" y="923544"/>
            <a:ext cx="113934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AAAAA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Fuente: Cuestionario EU4Advice / COREnet sobre SFSC en los AKIS europeos (24 países, 2023)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84048" y="1216152"/>
            <a:ext cx="3712464" cy="4727448"/>
          </a:xfrm>
          <a:prstGeom prst="rect">
            <a:avLst/>
          </a:prstGeom>
          <a:solidFill>
            <a:srgbClr val="FFFFFF"/>
          </a:solidFill>
          <a:ln w="10160">
            <a:solidFill>
              <a:srgbClr val="E8E8E8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84048" y="1216152"/>
            <a:ext cx="3712464" cy="475488"/>
          </a:xfrm>
          <a:prstGeom prst="rect">
            <a:avLst/>
          </a:prstGeom>
          <a:solidFill>
            <a:srgbClr val="1976D2"/>
          </a:solidFill>
          <a:ln w="12700">
            <a:solidFill>
              <a:srgbClr val="1976D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93776" y="1234440"/>
            <a:ext cx="3529584" cy="47548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①  La entidad lleva el reconocimiento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93776" y="1746504"/>
            <a:ext cx="35112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hace falta certificar al individuo si la organización ya tiene legitimidad institucional.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93776" y="2286000"/>
            <a:ext cx="3474720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75488" y="2359152"/>
            <a:ext cx="3529584" cy="228600"/>
          </a:xfrm>
          <a:prstGeom prst="rect">
            <a:avLst/>
          </a:prstGeom>
          <a:solidFill>
            <a:srgbClr val="1976D2">
              <a:alpha val="12000"/>
            </a:srgbClr>
          </a:solidFill>
          <a:ln w="6350">
            <a:solidFill>
              <a:srgbClr val="1976D2">
                <a:alpha val="3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12064" y="2359152"/>
            <a:ext cx="34838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976D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🇫🇷 Francia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93776" y="2615184"/>
            <a:ext cx="3511296" cy="1673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CIVAM agrupa 107 asesores en circuitos cortos. Las organizaciones pueden ser reconocidas como ONVARs y financiadas con CasDAR. La credibilidad viene de la entidad, no del título.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93776" y="4334256"/>
            <a:ext cx="3474720" cy="0"/>
          </a:xfrm>
          <a:prstGeom prst="line">
            <a:avLst/>
          </a:prstGeom>
          <a:noFill/>
          <a:ln w="5080">
            <a:solidFill>
              <a:srgbClr val="EEEE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75488" y="4379976"/>
            <a:ext cx="3529584" cy="228600"/>
          </a:xfrm>
          <a:prstGeom prst="rect">
            <a:avLst/>
          </a:prstGeom>
          <a:solidFill>
            <a:srgbClr val="1976D2">
              <a:alpha val="12000"/>
            </a:srgbClr>
          </a:solidFill>
          <a:ln w="6350">
            <a:solidFill>
              <a:srgbClr val="1976D2">
                <a:alpha val="3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12064" y="4379976"/>
            <a:ext cx="34838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976D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🇮🇹 Italia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93776" y="4636008"/>
            <a:ext cx="3511296" cy="1673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Coldiretti + Fondazione Campagna Amica: la mayor red de mercados de agricultores del mundo. Sin certificación, pero con respaldo colectivo de una red nacional.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224528" y="1216152"/>
            <a:ext cx="3712464" cy="4727448"/>
          </a:xfrm>
          <a:prstGeom prst="rect">
            <a:avLst/>
          </a:prstGeom>
          <a:solidFill>
            <a:srgbClr val="FFFFFF"/>
          </a:solidFill>
          <a:ln w="10160">
            <a:solidFill>
              <a:srgbClr val="E8E8E8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224528" y="1216152"/>
            <a:ext cx="3712464" cy="475488"/>
          </a:xfrm>
          <a:prstGeom prst="rect">
            <a:avLst/>
          </a:prstGeom>
          <a:solidFill>
            <a:srgbClr val="7B3F9E"/>
          </a:solidFill>
          <a:ln w="12700">
            <a:solidFill>
              <a:srgbClr val="7B3F9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334256" y="1234440"/>
            <a:ext cx="3529584" cy="47548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②  El Estado crea una figura con mandato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334256" y="1746504"/>
            <a:ext cx="35112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Una institución pública recibe el encargo explícito de sostener el conocimiento en CCC, con financiación estructural.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334256" y="2286000"/>
            <a:ext cx="3474720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315968" y="2359152"/>
            <a:ext cx="3529584" cy="228600"/>
          </a:xfrm>
          <a:prstGeom prst="rect">
            <a:avLst/>
          </a:prstGeom>
          <a:solidFill>
            <a:srgbClr val="7B3F9E">
              <a:alpha val="12000"/>
            </a:srgbClr>
          </a:solidFill>
          <a:ln w="6350">
            <a:solidFill>
              <a:srgbClr val="7B3F9E">
                <a:alpha val="3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352544" y="2359152"/>
            <a:ext cx="34838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B3F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🇸🇪 Suecia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334256" y="2615184"/>
            <a:ext cx="3511296" cy="1673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Eldrimner: centro nacional de artesanía alimentaria con mandato del Gobierno, financiado con fondos estatales y FEADER. Sin certificación individual. El AKIS oficial ni siquiera lo menciona — la misma invisibilidad que en España.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4334256" y="4334256"/>
            <a:ext cx="3474720" cy="0"/>
          </a:xfrm>
          <a:prstGeom prst="line">
            <a:avLst/>
          </a:prstGeom>
          <a:noFill/>
          <a:ln w="5080">
            <a:solidFill>
              <a:srgbClr val="EEEEEE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315968" y="4379976"/>
            <a:ext cx="3529584" cy="228600"/>
          </a:xfrm>
          <a:prstGeom prst="rect">
            <a:avLst/>
          </a:prstGeom>
          <a:solidFill>
            <a:srgbClr val="7B3F9E">
              <a:alpha val="12000"/>
            </a:srgbClr>
          </a:solidFill>
          <a:ln w="6350">
            <a:solidFill>
              <a:srgbClr val="7B3F9E">
                <a:alpha val="30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352544" y="4379976"/>
            <a:ext cx="34838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B3F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🇸🇮 Eslovenia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334256" y="4636008"/>
            <a:ext cx="3511296" cy="1673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Servicio de Asesoramiento Agrario como organismo público bajo la Cámara de Agricultura, con tres niveles profesionales y formación continua.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8065008" y="1216152"/>
            <a:ext cx="3712464" cy="4727448"/>
          </a:xfrm>
          <a:prstGeom prst="rect">
            <a:avLst/>
          </a:prstGeom>
          <a:solidFill>
            <a:srgbClr val="FFFFFF"/>
          </a:solidFill>
          <a:ln w="10160">
            <a:solidFill>
              <a:srgbClr val="E8E8E8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8065008" y="1216152"/>
            <a:ext cx="3712464" cy="475488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174736" y="1234440"/>
            <a:ext cx="3529584" cy="47548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③  El subsidio al productor activa la demanda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8174736" y="1746504"/>
            <a:ext cx="35112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se financia al asesor: se financia al agricultor condicionado a contratar un asesor reconocido.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8174736" y="2286000"/>
            <a:ext cx="3474720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156448" y="2359152"/>
            <a:ext cx="3529584" cy="228600"/>
          </a:xfrm>
          <a:prstGeom prst="rect">
            <a:avLst/>
          </a:prstGeom>
          <a:solidFill>
            <a:srgbClr val="E67E22">
              <a:alpha val="12000"/>
            </a:srgbClr>
          </a:solidFill>
          <a:ln w="6350">
            <a:solidFill>
              <a:srgbClr val="E67E22">
                <a:alpha val="30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193024" y="2359152"/>
            <a:ext cx="34838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🇳🇱 Países Bajos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8174736" y="2615184"/>
            <a:ext cx="3511296" cy="1673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Sistema BAS: el agricultor recibe el subsidio SABE solo si contrata un asesor certificado. CCC incluido en la categoría 'capacidad de ingresos sostenible'. Sin subsidio vinculado, el mercado no existiría.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8174736" y="4334256"/>
            <a:ext cx="3474720" cy="0"/>
          </a:xfrm>
          <a:prstGeom prst="line">
            <a:avLst/>
          </a:prstGeom>
          <a:noFill/>
          <a:ln w="5080">
            <a:solidFill>
              <a:srgbClr val="EEEEEE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8156448" y="4379976"/>
            <a:ext cx="3529584" cy="228600"/>
          </a:xfrm>
          <a:prstGeom prst="rect">
            <a:avLst/>
          </a:prstGeom>
          <a:solidFill>
            <a:srgbClr val="E67E22">
              <a:alpha val="12000"/>
            </a:srgbClr>
          </a:solidFill>
          <a:ln w="6350">
            <a:solidFill>
              <a:srgbClr val="E67E22">
                <a:alpha val="3000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193024" y="4379976"/>
            <a:ext cx="34838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🇭🇺 </a:t>
            </a:r>
            <a:r>
              <a:rPr lang="en-US" sz="1050" b="1" dirty="0" err="1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Hungría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8174736" y="4636008"/>
            <a:ext cx="3511296" cy="1673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A1A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75 asesores registrados y subprograma FEADER específico. Resultado: nadie lo usó. El reconocimiento formal sin demanda real no basta. En la práctica, asesoran los grupos LEADER y ONGs — sin título, pero con práctica.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15240" y="6080760"/>
            <a:ext cx="12161520" cy="4754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84048" y="6035040"/>
            <a:ext cx="458387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latin typeface="Roboto" pitchFamily="34" charset="0"/>
                <a:ea typeface="Roboto" pitchFamily="34" charset="-122"/>
                <a:cs typeface="Roboto" pitchFamily="34" charset="-120"/>
              </a:rPr>
              <a:t>En casi todos los países, la situación es la </a:t>
            </a:r>
            <a:r>
              <a:rPr lang="en-US" sz="1600" i="1" dirty="0" err="1">
                <a:latin typeface="Roboto" pitchFamily="34" charset="0"/>
                <a:ea typeface="Roboto" pitchFamily="34" charset="-122"/>
                <a:cs typeface="Roboto" pitchFamily="34" charset="-120"/>
              </a:rPr>
              <a:t>misma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5289538" y="6035040"/>
            <a:ext cx="4995829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asesores invisibles · sin financiación específica · fuera del AKIS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9217152" y="6035040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0" y="6510528"/>
            <a:ext cx="12161520" cy="347472"/>
          </a:xfrm>
          <a:prstGeom prst="rect">
            <a:avLst/>
          </a:prstGeom>
          <a:solidFill>
            <a:srgbClr val="F0F0F0"/>
          </a:solidFill>
          <a:ln w="6350">
            <a:solidFill>
              <a:srgbClr val="E0E0E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9052560" y="655624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3A7D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Seminario Estatal RIA-CCC · Madrid, 4 de junio de 2026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1877</Words>
  <Application>Microsoft Office PowerPoint</Application>
  <PresentationFormat>Panorámica</PresentationFormat>
  <Paragraphs>206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Roboto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jorge molero</cp:lastModifiedBy>
  <cp:revision>11</cp:revision>
  <cp:lastPrinted>2026-06-02T21:12:35Z</cp:lastPrinted>
  <dcterms:created xsi:type="dcterms:W3CDTF">2026-06-02T20:40:52Z</dcterms:created>
  <dcterms:modified xsi:type="dcterms:W3CDTF">2026-06-03T20:49:52Z</dcterms:modified>
</cp:coreProperties>
</file>